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4" r:id="rId19"/>
    <p:sldId id="277" r:id="rId20"/>
    <p:sldId id="276" r:id="rId21"/>
    <p:sldId id="279" r:id="rId22"/>
    <p:sldId id="280" r:id="rId23"/>
    <p:sldId id="281" r:id="rId24"/>
    <p:sldId id="282" r:id="rId25"/>
    <p:sldId id="283" r:id="rId26"/>
    <p:sldId id="284"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0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100" d="100"/>
          <a:sy n="100" d="100"/>
        </p:scale>
        <p:origin x="-288" y="-132"/>
      </p:cViewPr>
      <p:guideLst>
        <p:guide orient="horz" pos="2160"/>
        <p:guide pos="2880"/>
      </p:guideLst>
    </p:cSldViewPr>
  </p:slideViewPr>
  <p:notesTextViewPr>
    <p:cViewPr>
      <p:scale>
        <a:sx n="1" d="1"/>
        <a:sy n="1" d="1"/>
      </p:scale>
      <p:origin x="0" y="0"/>
    </p:cViewPr>
  </p:notesTextViewPr>
  <p:sorterViewPr>
    <p:cViewPr>
      <p:scale>
        <a:sx n="100" d="100"/>
        <a:sy n="100" d="100"/>
      </p:scale>
      <p:origin x="0" y="2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0FBF0-40F9-4421-9223-EC98CA057075}" type="datetimeFigureOut">
              <a:rPr lang="zh-TW" altLang="en-US" smtClean="0"/>
              <a:t>2012/12/13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F4D71-2511-4A30-875E-1AFF556A5FA5}" type="slidenum">
              <a:rPr lang="zh-TW" altLang="en-US" smtClean="0"/>
              <a:t>‹#›</a:t>
            </a:fld>
            <a:endParaRPr lang="zh-TW" altLang="en-US"/>
          </a:p>
        </p:txBody>
      </p:sp>
    </p:spTree>
    <p:extLst>
      <p:ext uri="{BB962C8B-B14F-4D97-AF65-F5344CB8AC3E}">
        <p14:creationId xmlns:p14="http://schemas.microsoft.com/office/powerpoint/2010/main" val="47805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3</a:t>
            </a:fld>
            <a:endParaRPr lang="zh-TW" altLang="en-US"/>
          </a:p>
        </p:txBody>
      </p:sp>
    </p:spTree>
    <p:extLst>
      <p:ext uri="{BB962C8B-B14F-4D97-AF65-F5344CB8AC3E}">
        <p14:creationId xmlns:p14="http://schemas.microsoft.com/office/powerpoint/2010/main" val="33709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a:t>
            </a:r>
            <a:r>
              <a:rPr lang="en-US" altLang="zh-TW" sz="1200" b="0" i="0" u="none" strike="noStrike" kern="1200" baseline="0" dirty="0" err="1" smtClean="0">
                <a:solidFill>
                  <a:schemeClr val="tx1"/>
                </a:solidFill>
                <a:latin typeface="+mn-lt"/>
                <a:ea typeface="+mn-ea"/>
                <a:cs typeface="+mn-cs"/>
              </a:rPr>
              <a:t>SHReC</a:t>
            </a:r>
            <a:r>
              <a:rPr lang="en-US" altLang="zh-TW" sz="1200" b="0" i="0" u="none" strike="noStrike" kern="1200" baseline="0" dirty="0" smtClean="0">
                <a:solidFill>
                  <a:schemeClr val="tx1"/>
                </a:solidFill>
                <a:latin typeface="+mn-lt"/>
                <a:ea typeface="+mn-ea"/>
                <a:cs typeface="+mn-cs"/>
              </a:rPr>
              <a:t> model is automatically derived as a hierarchical</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organization of concepts from a set of documents without</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using training data or standard clustering techniques.</a:t>
            </a:r>
            <a:endParaRPr lang="zh-TW" altLang="en-US" dirty="0"/>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7</a:t>
            </a:fld>
            <a:endParaRPr lang="zh-TW" altLang="en-US"/>
          </a:p>
        </p:txBody>
      </p:sp>
    </p:spTree>
    <p:extLst>
      <p:ext uri="{BB962C8B-B14F-4D97-AF65-F5344CB8AC3E}">
        <p14:creationId xmlns:p14="http://schemas.microsoft.com/office/powerpoint/2010/main" val="300834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l-GR" altLang="zh-TW" sz="1200" dirty="0" smtClean="0"/>
              <a:t>α</a:t>
            </a:r>
            <a:r>
              <a:rPr lang="en-US" altLang="zh-TW" sz="1200" b="0" i="1"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 1 is ideal for a complete </a:t>
            </a:r>
            <a:r>
              <a:rPr lang="en-US" altLang="zh-TW" sz="1200" b="0" i="0" u="none" strike="noStrike" kern="1200" baseline="0" dirty="0" err="1" smtClean="0">
                <a:solidFill>
                  <a:schemeClr val="tx1"/>
                </a:solidFill>
                <a:latin typeface="+mn-lt"/>
                <a:ea typeface="+mn-ea"/>
                <a:cs typeface="+mn-cs"/>
              </a:rPr>
              <a:t>subsumption</a:t>
            </a:r>
            <a:r>
              <a:rPr lang="en-US" altLang="zh-TW" sz="1200" b="0" i="0" u="none" strike="noStrike" kern="1200" baseline="0" dirty="0" smtClean="0">
                <a:solidFill>
                  <a:schemeClr val="tx1"/>
                </a:solidFill>
                <a:latin typeface="+mn-lt"/>
                <a:ea typeface="+mn-ea"/>
                <a:cs typeface="+mn-cs"/>
              </a:rPr>
              <a:t>, a slightly smaller value can be chosen in order to allow few occurrences of term ‘y’ with other terms other than ‘x’. </a:t>
            </a:r>
          </a:p>
          <a:p>
            <a:r>
              <a:rPr lang="el-GR" altLang="zh-TW" sz="1200" dirty="0" smtClean="0"/>
              <a:t>α</a:t>
            </a:r>
            <a:r>
              <a:rPr lang="en-US" altLang="zh-TW" sz="1200" b="0" i="0" u="none" strike="noStrike" kern="1200" baseline="0" dirty="0" smtClean="0">
                <a:solidFill>
                  <a:schemeClr val="tx1"/>
                </a:solidFill>
                <a:latin typeface="+mn-lt"/>
                <a:ea typeface="+mn-ea"/>
                <a:cs typeface="+mn-cs"/>
              </a:rPr>
              <a:t>= 0</a:t>
            </a:r>
            <a:r>
              <a:rPr lang="en-US" altLang="zh-TW" sz="1200" b="0" i="1"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mn-lt"/>
                <a:ea typeface="+mn-ea"/>
                <a:cs typeface="+mn-cs"/>
              </a:rPr>
              <a:t>8 was chosen in based on empirical studies and we used the same </a:t>
            </a:r>
            <a:r>
              <a:rPr lang="en-US" altLang="zh-TW" sz="1200" b="0" i="1"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value in the work.</a:t>
            </a:r>
          </a:p>
          <a:p>
            <a:r>
              <a:rPr lang="en-US" altLang="zh-TW" sz="1200" b="0" i="0" u="none" strike="noStrike" kern="1200" baseline="0" dirty="0" smtClean="0">
                <a:solidFill>
                  <a:schemeClr val="tx1"/>
                </a:solidFill>
                <a:latin typeface="+mn-lt"/>
                <a:ea typeface="+mn-ea"/>
                <a:cs typeface="+mn-cs"/>
              </a:rPr>
              <a:t>Note:</a:t>
            </a:r>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8</a:t>
            </a:fld>
            <a:endParaRPr lang="zh-TW" altLang="en-US"/>
          </a:p>
        </p:txBody>
      </p:sp>
    </p:spTree>
    <p:extLst>
      <p:ext uri="{BB962C8B-B14F-4D97-AF65-F5344CB8AC3E}">
        <p14:creationId xmlns:p14="http://schemas.microsoft.com/office/powerpoint/2010/main" val="19677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Such refinements might</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be restricted to only those in which there was at least a click</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after refining the current query or all refinements found </a:t>
            </a:r>
            <a:r>
              <a:rPr lang="en-US" altLang="zh-TW" sz="1200" b="0" i="0" u="none" strike="noStrike" kern="1200" baseline="0" dirty="0" err="1" smtClean="0">
                <a:solidFill>
                  <a:schemeClr val="tx1"/>
                </a:solidFill>
                <a:latin typeface="+mn-lt"/>
                <a:ea typeface="+mn-ea"/>
                <a:cs typeface="+mn-cs"/>
              </a:rPr>
              <a:t>inthe</a:t>
            </a:r>
            <a:r>
              <a:rPr lang="en-US" altLang="zh-TW" sz="1200" b="0" i="0" u="none" strike="noStrike" kern="1200" baseline="0" dirty="0" smtClean="0">
                <a:solidFill>
                  <a:schemeClr val="tx1"/>
                </a:solidFill>
                <a:latin typeface="+mn-lt"/>
                <a:ea typeface="+mn-ea"/>
                <a:cs typeface="+mn-cs"/>
              </a:rPr>
              <a:t> logs for the adaptation period.</a:t>
            </a:r>
            <a:endParaRPr lang="zh-TW" altLang="en-US" dirty="0"/>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12</a:t>
            </a:fld>
            <a:endParaRPr lang="zh-TW" altLang="en-US"/>
          </a:p>
        </p:txBody>
      </p:sp>
    </p:spTree>
    <p:extLst>
      <p:ext uri="{BB962C8B-B14F-4D97-AF65-F5344CB8AC3E}">
        <p14:creationId xmlns:p14="http://schemas.microsoft.com/office/powerpoint/2010/main" val="323605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Static </a:t>
            </a:r>
            <a:r>
              <a:rPr lang="en-US" altLang="zh-TW" sz="1200" b="0" i="0" u="none" strike="noStrike" kern="1200" baseline="0" dirty="0" err="1" smtClean="0">
                <a:solidFill>
                  <a:schemeClr val="tx1"/>
                </a:solidFill>
                <a:latin typeface="+mn-lt"/>
                <a:ea typeface="+mn-ea"/>
                <a:cs typeface="+mn-cs"/>
              </a:rPr>
              <a:t>SHReC</a:t>
            </a:r>
            <a:r>
              <a:rPr lang="en-US" altLang="zh-TW" sz="1200" b="0" i="0" u="none" strike="noStrike" kern="1200" baseline="0" dirty="0" smtClean="0">
                <a:solidFill>
                  <a:schemeClr val="tx1"/>
                </a:solidFill>
                <a:latin typeface="+mn-lt"/>
                <a:ea typeface="+mn-ea"/>
                <a:cs typeface="+mn-cs"/>
              </a:rPr>
              <a:t> (S </a:t>
            </a:r>
            <a:r>
              <a:rPr lang="en-US" altLang="zh-TW" sz="1200" b="0" i="0" u="none" strike="noStrike" kern="1200" baseline="0" dirty="0" err="1" smtClean="0">
                <a:solidFill>
                  <a:schemeClr val="tx1"/>
                </a:solidFill>
                <a:latin typeface="+mn-lt"/>
                <a:ea typeface="+mn-ea"/>
                <a:cs typeface="+mn-cs"/>
              </a:rPr>
              <a:t>SHReC</a:t>
            </a:r>
            <a:r>
              <a:rPr lang="en-US" altLang="zh-TW" sz="1200" b="0" i="0" u="none" strike="noStrike" kern="1200" baseline="0" dirty="0" smtClean="0">
                <a:solidFill>
                  <a:schemeClr val="tx1"/>
                </a:solidFill>
                <a:latin typeface="+mn-lt"/>
                <a:ea typeface="+mn-ea"/>
                <a:cs typeface="+mn-cs"/>
              </a:rPr>
              <a:t>) was significantly worse than</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adaptive </a:t>
            </a:r>
            <a:r>
              <a:rPr lang="en-US" altLang="zh-TW" sz="1200" b="0" i="0" u="none" strike="noStrike" kern="1200" baseline="0" dirty="0" err="1" smtClean="0">
                <a:solidFill>
                  <a:schemeClr val="tx1"/>
                </a:solidFill>
                <a:latin typeface="+mn-lt"/>
                <a:ea typeface="+mn-ea"/>
                <a:cs typeface="+mn-cs"/>
              </a:rPr>
              <a:t>SHReC</a:t>
            </a:r>
            <a:r>
              <a:rPr lang="en-US" altLang="zh-TW" sz="1200" b="0" i="0" u="none" strike="noStrike" kern="1200" baseline="0" dirty="0" smtClean="0">
                <a:solidFill>
                  <a:schemeClr val="tx1"/>
                </a:solidFill>
                <a:latin typeface="+mn-lt"/>
                <a:ea typeface="+mn-ea"/>
                <a:cs typeface="+mn-cs"/>
              </a:rPr>
              <a:t> and QFG. Its performance in proposing suitable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query refinement terms is about the same with very little</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fluctuations every week throughout the evaluation for both</a:t>
            </a:r>
            <a:r>
              <a:rPr lang="zh-TW" altLang="en-US" sz="1200" b="0" i="0" u="none" strike="noStrike" kern="1200" baseline="0" dirty="0" smtClean="0">
                <a:solidFill>
                  <a:schemeClr val="tx1"/>
                </a:solidFill>
                <a:latin typeface="+mn-lt"/>
                <a:ea typeface="+mn-ea"/>
                <a:cs typeface="+mn-cs"/>
              </a:rPr>
              <a:t> </a:t>
            </a:r>
            <a:r>
              <a:rPr lang="en-US" altLang="zh-TW" sz="1200" b="0" i="1" u="none" strike="noStrike" kern="1200" baseline="0" dirty="0" smtClean="0">
                <a:solidFill>
                  <a:schemeClr val="tx1"/>
                </a:solidFill>
                <a:latin typeface="+mn-lt"/>
                <a:ea typeface="+mn-ea"/>
                <a:cs typeface="+mn-cs"/>
              </a:rPr>
              <a:t>Essex </a:t>
            </a:r>
            <a:r>
              <a:rPr lang="en-US" altLang="zh-TW" sz="1200" b="0" i="0" u="none" strike="noStrike" kern="1200" baseline="0" dirty="0" smtClean="0">
                <a:solidFill>
                  <a:schemeClr val="tx1"/>
                </a:solidFill>
                <a:latin typeface="+mn-lt"/>
                <a:ea typeface="+mn-ea"/>
                <a:cs typeface="+mn-cs"/>
              </a:rPr>
              <a:t>and </a:t>
            </a:r>
            <a:r>
              <a:rPr lang="en-US" altLang="zh-TW" sz="1200" b="0" i="1" u="none" strike="noStrike" kern="1200" baseline="0" dirty="0" smtClean="0">
                <a:solidFill>
                  <a:schemeClr val="tx1"/>
                </a:solidFill>
                <a:latin typeface="+mn-lt"/>
                <a:ea typeface="+mn-ea"/>
                <a:cs typeface="+mn-cs"/>
              </a:rPr>
              <a:t>OU</a:t>
            </a:r>
            <a:r>
              <a:rPr lang="en-US" altLang="zh-TW" sz="1200" b="0" i="0" u="none" strike="noStrike" kern="1200" baseline="0" dirty="0" smtClean="0">
                <a:solidFill>
                  <a:schemeClr val="tx1"/>
                </a:solidFill>
                <a:latin typeface="+mn-lt"/>
                <a:ea typeface="+mn-ea"/>
                <a:cs typeface="+mn-cs"/>
              </a:rPr>
              <a:t>. A possible reason for the low performance of S </a:t>
            </a:r>
            <a:r>
              <a:rPr lang="en-US" altLang="zh-TW" sz="1200" b="0" i="0" u="none" strike="noStrike" kern="1200" baseline="0" dirty="0" err="1" smtClean="0">
                <a:solidFill>
                  <a:schemeClr val="tx1"/>
                </a:solidFill>
                <a:latin typeface="+mn-lt"/>
                <a:ea typeface="+mn-ea"/>
                <a:cs typeface="+mn-cs"/>
              </a:rPr>
              <a:t>SHReC</a:t>
            </a:r>
            <a:r>
              <a:rPr lang="en-US" altLang="zh-TW" sz="1200" b="0" i="0" u="none" strike="noStrike" kern="1200" baseline="0" dirty="0" smtClean="0">
                <a:solidFill>
                  <a:schemeClr val="tx1"/>
                </a:solidFill>
                <a:latin typeface="+mn-lt"/>
                <a:ea typeface="+mn-ea"/>
                <a:cs typeface="+mn-cs"/>
              </a:rPr>
              <a:t> might be that the statistical</a:t>
            </a:r>
          </a:p>
          <a:p>
            <a:r>
              <a:rPr lang="en-US" altLang="zh-TW" sz="1200" b="0" i="0" u="none" strike="noStrike" kern="1200" baseline="0" dirty="0" smtClean="0">
                <a:solidFill>
                  <a:schemeClr val="tx1"/>
                </a:solidFill>
                <a:latin typeface="+mn-lt"/>
                <a:ea typeface="+mn-ea"/>
                <a:cs typeface="+mn-cs"/>
              </a:rPr>
              <a:t>co-occurrence led to lots of noisy </a:t>
            </a:r>
            <a:r>
              <a:rPr lang="en-US" altLang="zh-TW" sz="1200" b="0" i="0" u="none" strike="noStrike" kern="1200" baseline="0" dirty="0" err="1" smtClean="0">
                <a:solidFill>
                  <a:schemeClr val="tx1"/>
                </a:solidFill>
                <a:latin typeface="+mn-lt"/>
                <a:ea typeface="+mn-ea"/>
                <a:cs typeface="+mn-cs"/>
              </a:rPr>
              <a:t>subsumptions</a:t>
            </a:r>
            <a:r>
              <a:rPr lang="en-US" altLang="zh-TW" sz="1200" b="0" i="0" u="none" strike="noStrike" kern="1200" baseline="0" dirty="0" smtClean="0">
                <a:solidFill>
                  <a:schemeClr val="tx1"/>
                </a:solidFill>
                <a:latin typeface="+mn-lt"/>
                <a:ea typeface="+mn-ea"/>
                <a:cs typeface="+mn-cs"/>
              </a:rPr>
              <a:t> between</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terms.</a:t>
            </a:r>
            <a:endParaRPr lang="zh-TW" altLang="en-US" dirty="0"/>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20</a:t>
            </a:fld>
            <a:endParaRPr lang="zh-TW" altLang="en-US"/>
          </a:p>
        </p:txBody>
      </p:sp>
    </p:spTree>
    <p:extLst>
      <p:ext uri="{BB962C8B-B14F-4D97-AF65-F5344CB8AC3E}">
        <p14:creationId xmlns:p14="http://schemas.microsoft.com/office/powerpoint/2010/main" val="33156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This implies that users will benefit more from the models when all log refinements are used for adaptation rather than only those with clicks. </a:t>
            </a:r>
          </a:p>
          <a:p>
            <a:r>
              <a:rPr lang="en-US" altLang="zh-TW" sz="1200" b="0" i="0" u="none" strike="noStrike" kern="1200" baseline="0" dirty="0" smtClean="0">
                <a:solidFill>
                  <a:schemeClr val="tx1"/>
                </a:solidFill>
                <a:latin typeface="+mn-lt"/>
                <a:ea typeface="+mn-ea"/>
                <a:cs typeface="+mn-cs"/>
              </a:rPr>
              <a:t>※Users do not necessarily have to click on the resulting documents before modify their queries even though they might have read the result snippets or titles which give hints on how to better formulate their queries.</a:t>
            </a:r>
            <a:endParaRPr lang="zh-TW" altLang="en-US" dirty="0"/>
          </a:p>
        </p:txBody>
      </p:sp>
      <p:sp>
        <p:nvSpPr>
          <p:cNvPr id="4" name="投影片編號版面配置區 3"/>
          <p:cNvSpPr>
            <a:spLocks noGrp="1"/>
          </p:cNvSpPr>
          <p:nvPr>
            <p:ph type="sldNum" sz="quarter" idx="10"/>
          </p:nvPr>
        </p:nvSpPr>
        <p:spPr/>
        <p:txBody>
          <a:bodyPr/>
          <a:lstStyle/>
          <a:p>
            <a:fld id="{4EBF4D71-2511-4A30-875E-1AFF556A5FA5}" type="slidenum">
              <a:rPr lang="zh-TW" altLang="en-US" smtClean="0"/>
              <a:t>21</a:t>
            </a:fld>
            <a:endParaRPr lang="zh-TW" altLang="en-US"/>
          </a:p>
        </p:txBody>
      </p:sp>
    </p:spTree>
    <p:extLst>
      <p:ext uri="{BB962C8B-B14F-4D97-AF65-F5344CB8AC3E}">
        <p14:creationId xmlns:p14="http://schemas.microsoft.com/office/powerpoint/2010/main" val="396522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99E0D4-4B60-4B48-959A-A92E9608D199}" type="slidenum">
              <a:rPr lang="zh-TW" altLang="en-US" smtClean="0"/>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599E0D4-4B60-4B48-959A-A92E9608D199}" type="slidenum">
              <a:rPr lang="zh-TW" altLang="en-US" smtClean="0"/>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599E0D4-4B60-4B48-959A-A92E9608D199}" type="slidenum">
              <a:rPr lang="zh-TW" altLang="en-US" smtClean="0"/>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99E0D4-4B60-4B48-959A-A92E9608D199}" type="slidenum">
              <a:rPr lang="zh-TW" altLang="en-US" smtClean="0"/>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E2C166A-87F4-42A8-9641-2E70CBA21823}" type="datetimeFigureOut">
              <a:rPr lang="zh-TW" altLang="en-US" smtClean="0"/>
              <a:t>2012/12/13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599E0D4-4B60-4B48-959A-A92E9608D199}"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E2C166A-87F4-42A8-9641-2E70CBA21823}" type="datetimeFigureOut">
              <a:rPr lang="zh-TW" altLang="en-US" smtClean="0"/>
              <a:t>2012/12/13</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599E0D4-4B60-4B48-959A-A92E9608D19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0.png"/><Relationship Id="rId4" Type="http://schemas.openxmlformats.org/officeDocument/2006/relationships/image" Target="../media/image3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3527570"/>
            <a:ext cx="7272808" cy="230832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tx1"/>
                </a:solidFill>
                <a:latin typeface="Century Schoolbook" pitchFamily="18" charset="0"/>
                <a:ea typeface="標楷體" pitchFamily="65" charset="-120"/>
              </a:rPr>
              <a:t>Date:  </a:t>
            </a:r>
            <a:r>
              <a:rPr lang="en-US" altLang="zh-TW" sz="2200" dirty="0" smtClean="0">
                <a:solidFill>
                  <a:schemeClr val="tx1"/>
                </a:solidFill>
                <a:latin typeface="Calibri" pitchFamily="34" charset="0"/>
                <a:ea typeface="標楷體" pitchFamily="65" charset="-120"/>
                <a:cs typeface="Calibri" pitchFamily="34" charset="0"/>
              </a:rPr>
              <a:t>2012/12/13</a:t>
            </a:r>
          </a:p>
          <a:p>
            <a:r>
              <a:rPr lang="en-US" altLang="zh-TW" sz="2400" b="1" dirty="0" smtClean="0">
                <a:latin typeface="Century Schoolbook" pitchFamily="18" charset="0"/>
                <a:ea typeface="標楷體" pitchFamily="65" charset="-120"/>
              </a:rPr>
              <a:t>Author:  </a:t>
            </a:r>
            <a:r>
              <a:rPr lang="en-US" altLang="zh-TW" sz="2200" dirty="0" smtClean="0">
                <a:latin typeface="Calibri" pitchFamily="34" charset="0"/>
                <a:cs typeface="Calibri" pitchFamily="34" charset="0"/>
              </a:rPr>
              <a:t>Ibrahim </a:t>
            </a:r>
            <a:r>
              <a:rPr lang="en-US" altLang="zh-TW" sz="2200" dirty="0" err="1">
                <a:latin typeface="Calibri" pitchFamily="34" charset="0"/>
                <a:cs typeface="Calibri" pitchFamily="34" charset="0"/>
              </a:rPr>
              <a:t>Adeyanju</a:t>
            </a:r>
            <a:r>
              <a:rPr lang="en-US" altLang="zh-TW" sz="2200" dirty="0" smtClean="0">
                <a:latin typeface="Calibri" pitchFamily="34" charset="0"/>
                <a:cs typeface="Calibri" pitchFamily="34" charset="0"/>
              </a:rPr>
              <a:t>, </a:t>
            </a:r>
            <a:r>
              <a:rPr lang="en-US" altLang="zh-TW" sz="2200" dirty="0" err="1">
                <a:latin typeface="Calibri" pitchFamily="34" charset="0"/>
                <a:cs typeface="Calibri" pitchFamily="34" charset="0"/>
              </a:rPr>
              <a:t>Dawei</a:t>
            </a:r>
            <a:r>
              <a:rPr lang="en-US" altLang="zh-TW" sz="2200" dirty="0">
                <a:latin typeface="Calibri" pitchFamily="34" charset="0"/>
                <a:cs typeface="Calibri" pitchFamily="34" charset="0"/>
              </a:rPr>
              <a:t> Song</a:t>
            </a:r>
            <a:r>
              <a:rPr lang="en-US" altLang="zh-TW" sz="2200" dirty="0" smtClean="0">
                <a:latin typeface="Calibri" pitchFamily="34" charset="0"/>
                <a:cs typeface="Calibri" pitchFamily="34" charset="0"/>
              </a:rPr>
              <a:t> , </a:t>
            </a:r>
            <a:r>
              <a:rPr lang="en-US" altLang="zh-TW" sz="2200" dirty="0">
                <a:latin typeface="Calibri" pitchFamily="34" charset="0"/>
                <a:cs typeface="Calibri" pitchFamily="34" charset="0"/>
              </a:rPr>
              <a:t>M-</a:t>
            </a:r>
            <a:r>
              <a:rPr lang="en-US" altLang="zh-TW" sz="2200" dirty="0" err="1">
                <a:latin typeface="Calibri" pitchFamily="34" charset="0"/>
                <a:cs typeface="Calibri" pitchFamily="34" charset="0"/>
              </a:rPr>
              <a:t>Dyaa</a:t>
            </a:r>
            <a:r>
              <a:rPr lang="en-US" altLang="zh-TW" sz="2200" dirty="0">
                <a:latin typeface="Calibri" pitchFamily="34" charset="0"/>
                <a:cs typeface="Calibri" pitchFamily="34" charset="0"/>
              </a:rPr>
              <a:t> </a:t>
            </a:r>
            <a:r>
              <a:rPr lang="en-US" altLang="zh-TW" sz="2200" dirty="0" err="1" smtClean="0">
                <a:latin typeface="Calibri" pitchFamily="34" charset="0"/>
                <a:cs typeface="Calibri" pitchFamily="34" charset="0"/>
              </a:rPr>
              <a:t>Albakour</a:t>
            </a:r>
            <a:r>
              <a:rPr lang="en-US" altLang="zh-TW" sz="2200" dirty="0" smtClean="0">
                <a:latin typeface="Calibri" pitchFamily="34" charset="0"/>
                <a:cs typeface="Calibri" pitchFamily="34" charset="0"/>
              </a:rPr>
              <a:t>,</a:t>
            </a:r>
          </a:p>
          <a:p>
            <a:r>
              <a:rPr lang="en-US" altLang="zh-TW" sz="2200" b="1" dirty="0">
                <a:solidFill>
                  <a:schemeClr val="tx1"/>
                </a:solidFill>
                <a:latin typeface="Calibri" pitchFamily="34" charset="0"/>
                <a:ea typeface="標楷體" pitchFamily="65" charset="-120"/>
                <a:cs typeface="Calibri" pitchFamily="34" charset="0"/>
              </a:rPr>
              <a:t> </a:t>
            </a:r>
            <a:r>
              <a:rPr lang="en-US" altLang="zh-TW" sz="2200" b="1" dirty="0" smtClean="0">
                <a:solidFill>
                  <a:schemeClr val="tx1"/>
                </a:solidFill>
                <a:latin typeface="Calibri" pitchFamily="34" charset="0"/>
                <a:ea typeface="標楷體" pitchFamily="65" charset="-120"/>
                <a:cs typeface="Calibri" pitchFamily="34" charset="0"/>
              </a:rPr>
              <a:t>                     </a:t>
            </a:r>
            <a:r>
              <a:rPr lang="en-US" altLang="zh-TW" sz="2200" dirty="0" err="1" smtClean="0">
                <a:latin typeface="Calibri" pitchFamily="34" charset="0"/>
                <a:cs typeface="Calibri" pitchFamily="34" charset="0"/>
              </a:rPr>
              <a:t>Udo</a:t>
            </a:r>
            <a:r>
              <a:rPr lang="en-US" altLang="zh-TW" sz="2200" dirty="0" smtClean="0">
                <a:latin typeface="Calibri" pitchFamily="34" charset="0"/>
                <a:cs typeface="Calibri" pitchFamily="34" charset="0"/>
              </a:rPr>
              <a:t> </a:t>
            </a:r>
            <a:r>
              <a:rPr lang="en-US" altLang="zh-TW" sz="2200" dirty="0" err="1" smtClean="0">
                <a:latin typeface="Calibri" pitchFamily="34" charset="0"/>
                <a:cs typeface="Calibri" pitchFamily="34" charset="0"/>
              </a:rPr>
              <a:t>Kruschwitz</a:t>
            </a:r>
            <a:r>
              <a:rPr lang="en-US" altLang="zh-TW" sz="2200" dirty="0" smtClean="0">
                <a:latin typeface="Calibri" pitchFamily="34" charset="0"/>
                <a:cs typeface="Calibri" pitchFamily="34" charset="0"/>
              </a:rPr>
              <a:t> , </a:t>
            </a:r>
            <a:r>
              <a:rPr lang="en-US" altLang="zh-TW" sz="2200" dirty="0">
                <a:latin typeface="Calibri" pitchFamily="34" charset="0"/>
                <a:cs typeface="Calibri" pitchFamily="34" charset="0"/>
              </a:rPr>
              <a:t>Anne De </a:t>
            </a:r>
            <a:r>
              <a:rPr lang="en-US" altLang="zh-TW" sz="2200" dirty="0" err="1" smtClean="0">
                <a:latin typeface="Calibri" pitchFamily="34" charset="0"/>
                <a:cs typeface="Calibri" pitchFamily="34" charset="0"/>
              </a:rPr>
              <a:t>Roeck</a:t>
            </a:r>
            <a:r>
              <a:rPr lang="en-US" altLang="zh-TW" sz="2200" dirty="0" smtClean="0">
                <a:latin typeface="Calibri" pitchFamily="34" charset="0"/>
                <a:cs typeface="Calibri" pitchFamily="34" charset="0"/>
              </a:rPr>
              <a:t> ,</a:t>
            </a:r>
            <a:r>
              <a:rPr lang="en-US" altLang="zh-TW" sz="2200" dirty="0">
                <a:latin typeface="Calibri" pitchFamily="34" charset="0"/>
                <a:cs typeface="Calibri" pitchFamily="34" charset="0"/>
              </a:rPr>
              <a:t> Maria </a:t>
            </a:r>
            <a:r>
              <a:rPr lang="en-US" altLang="zh-TW" sz="2200" dirty="0" err="1">
                <a:latin typeface="Calibri" pitchFamily="34" charset="0"/>
                <a:cs typeface="Calibri" pitchFamily="34" charset="0"/>
              </a:rPr>
              <a:t>Fasli</a:t>
            </a:r>
            <a:endParaRPr lang="en-US" altLang="zh-TW" sz="2200" b="1" dirty="0" smtClean="0">
              <a:solidFill>
                <a:schemeClr val="tx1"/>
              </a:solidFill>
              <a:latin typeface="Calibri" pitchFamily="34" charset="0"/>
              <a:ea typeface="標楷體" pitchFamily="65" charset="-120"/>
              <a:cs typeface="Calibri" pitchFamily="34" charset="0"/>
            </a:endParaRPr>
          </a:p>
          <a:p>
            <a:r>
              <a:rPr lang="en-US" altLang="zh-TW" sz="2400" b="1" dirty="0" smtClean="0">
                <a:solidFill>
                  <a:schemeClr val="tx1"/>
                </a:solidFill>
                <a:latin typeface="Century Schoolbook" pitchFamily="18" charset="0"/>
                <a:ea typeface="標楷體" pitchFamily="65" charset="-120"/>
              </a:rPr>
              <a:t>Source:  </a:t>
            </a:r>
            <a:r>
              <a:rPr lang="en-US" altLang="zh-TW" sz="2200" dirty="0" smtClean="0">
                <a:latin typeface="Calibri" pitchFamily="34" charset="0"/>
                <a:ea typeface="標楷體" pitchFamily="65" charset="-120"/>
                <a:cs typeface="Calibri" pitchFamily="34" charset="0"/>
              </a:rPr>
              <a:t>SIGIR </a:t>
            </a:r>
            <a:r>
              <a:rPr lang="en-US" altLang="zh-TW" sz="2200" dirty="0" smtClean="0">
                <a:solidFill>
                  <a:schemeClr val="tx1"/>
                </a:solidFill>
                <a:latin typeface="Calibri" pitchFamily="34" charset="0"/>
                <a:ea typeface="標楷體"/>
                <a:cs typeface="Calibri" pitchFamily="34" charset="0"/>
              </a:rPr>
              <a:t>"</a:t>
            </a:r>
            <a:r>
              <a:rPr lang="en-US" altLang="zh-TW" sz="2200" dirty="0" smtClean="0">
                <a:solidFill>
                  <a:schemeClr val="tx1"/>
                </a:solidFill>
                <a:latin typeface="Calibri" pitchFamily="34" charset="0"/>
                <a:ea typeface="標楷體" pitchFamily="65" charset="-120"/>
                <a:cs typeface="Calibri" pitchFamily="34" charset="0"/>
              </a:rPr>
              <a:t>12</a:t>
            </a:r>
          </a:p>
          <a:p>
            <a:r>
              <a:rPr lang="en-US" altLang="zh-TW" sz="2400" b="1" dirty="0" smtClean="0">
                <a:solidFill>
                  <a:schemeClr val="tx1"/>
                </a:solidFill>
                <a:latin typeface="Century Schoolbook" pitchFamily="18" charset="0"/>
                <a:ea typeface="標楷體" pitchFamily="65" charset="-120"/>
              </a:rPr>
              <a:t>Advisor:  </a:t>
            </a:r>
            <a:r>
              <a:rPr lang="en-US" altLang="zh-TW" sz="2200" dirty="0" err="1" smtClean="0">
                <a:solidFill>
                  <a:schemeClr val="tx1"/>
                </a:solidFill>
                <a:latin typeface="Calibri" pitchFamily="34" charset="0"/>
                <a:ea typeface="標楷體" pitchFamily="65" charset="-120"/>
                <a:cs typeface="Calibri" pitchFamily="34" charset="0"/>
              </a:rPr>
              <a:t>Jia</a:t>
            </a:r>
            <a:r>
              <a:rPr lang="en-US" altLang="zh-TW" sz="2200" dirty="0" smtClean="0">
                <a:solidFill>
                  <a:schemeClr val="tx1"/>
                </a:solidFill>
                <a:latin typeface="Calibri" pitchFamily="34" charset="0"/>
                <a:ea typeface="標楷體" pitchFamily="65" charset="-120"/>
                <a:cs typeface="Calibri" pitchFamily="34" charset="0"/>
              </a:rPr>
              <a:t>-ling, </a:t>
            </a:r>
            <a:r>
              <a:rPr lang="en-US" altLang="zh-TW" sz="2200" dirty="0" err="1" smtClean="0">
                <a:solidFill>
                  <a:schemeClr val="tx1"/>
                </a:solidFill>
                <a:latin typeface="Calibri" pitchFamily="34" charset="0"/>
                <a:ea typeface="標楷體" pitchFamily="65" charset="-120"/>
                <a:cs typeface="Calibri" pitchFamily="34" charset="0"/>
              </a:rPr>
              <a:t>Koh</a:t>
            </a:r>
            <a:endParaRPr lang="en-US" altLang="zh-TW" sz="2200" dirty="0" smtClean="0">
              <a:solidFill>
                <a:schemeClr val="tx1"/>
              </a:solidFill>
              <a:latin typeface="Calibri" pitchFamily="34" charset="0"/>
              <a:ea typeface="標楷體" pitchFamily="65" charset="-120"/>
              <a:cs typeface="Calibri" pitchFamily="34" charset="0"/>
            </a:endParaRPr>
          </a:p>
          <a:p>
            <a:r>
              <a:rPr lang="en-US" altLang="zh-TW" sz="2400" b="1" dirty="0" smtClean="0">
                <a:solidFill>
                  <a:schemeClr val="tx1"/>
                </a:solidFill>
                <a:latin typeface="Century Schoolbook" pitchFamily="18" charset="0"/>
                <a:ea typeface="標楷體" pitchFamily="65" charset="-120"/>
              </a:rPr>
              <a:t>Speaker:  </a:t>
            </a:r>
            <a:r>
              <a:rPr lang="en-US" altLang="zh-TW" sz="2200" dirty="0" err="1" smtClean="0">
                <a:solidFill>
                  <a:schemeClr val="tx1"/>
                </a:solidFill>
                <a:latin typeface="Calibri" pitchFamily="34" charset="0"/>
                <a:ea typeface="標楷體" pitchFamily="65" charset="-120"/>
                <a:cs typeface="Calibri" pitchFamily="34" charset="0"/>
              </a:rPr>
              <a:t>Jiun</a:t>
            </a:r>
            <a:r>
              <a:rPr lang="en-US" altLang="zh-TW" sz="2200" dirty="0" smtClean="0">
                <a:solidFill>
                  <a:schemeClr val="tx1"/>
                </a:solidFill>
                <a:latin typeface="Calibri" pitchFamily="34" charset="0"/>
                <a:ea typeface="標楷體" pitchFamily="65" charset="-120"/>
                <a:cs typeface="Calibri" pitchFamily="34" charset="0"/>
              </a:rPr>
              <a:t> </a:t>
            </a:r>
            <a:r>
              <a:rPr lang="en-US" altLang="zh-TW" sz="2200" dirty="0" err="1" smtClean="0">
                <a:solidFill>
                  <a:schemeClr val="tx1"/>
                </a:solidFill>
                <a:latin typeface="Calibri" pitchFamily="34" charset="0"/>
                <a:ea typeface="標楷體" pitchFamily="65" charset="-120"/>
                <a:cs typeface="Calibri" pitchFamily="34" charset="0"/>
              </a:rPr>
              <a:t>Jia</a:t>
            </a:r>
            <a:r>
              <a:rPr lang="en-US" altLang="zh-TW" sz="2200" dirty="0" smtClean="0">
                <a:solidFill>
                  <a:schemeClr val="tx1"/>
                </a:solidFill>
                <a:latin typeface="Calibri" pitchFamily="34" charset="0"/>
                <a:ea typeface="標楷體" pitchFamily="65" charset="-120"/>
                <a:cs typeface="Calibri" pitchFamily="34" charset="0"/>
              </a:rPr>
              <a:t>, </a:t>
            </a:r>
            <a:r>
              <a:rPr lang="en-US" altLang="zh-TW" sz="2200" dirty="0" err="1" smtClean="0">
                <a:solidFill>
                  <a:schemeClr val="tx1"/>
                </a:solidFill>
                <a:latin typeface="Calibri" pitchFamily="34" charset="0"/>
                <a:ea typeface="標楷體" pitchFamily="65" charset="-120"/>
                <a:cs typeface="Calibri" pitchFamily="34" charset="0"/>
              </a:rPr>
              <a:t>Chiou</a:t>
            </a:r>
            <a:endParaRPr lang="en-US" altLang="zh-TW" sz="2200" dirty="0">
              <a:solidFill>
                <a:schemeClr val="tx1"/>
              </a:solidFill>
              <a:latin typeface="Calibri" pitchFamily="34" charset="0"/>
              <a:ea typeface="標楷體" pitchFamily="65" charset="-120"/>
              <a:cs typeface="Calibri" pitchFamily="34" charset="0"/>
            </a:endParaRPr>
          </a:p>
        </p:txBody>
      </p:sp>
      <p:sp>
        <p:nvSpPr>
          <p:cNvPr id="5" name="矩形 4"/>
          <p:cNvSpPr/>
          <p:nvPr/>
        </p:nvSpPr>
        <p:spPr>
          <a:xfrm>
            <a:off x="516830" y="1124744"/>
            <a:ext cx="8015609" cy="1569660"/>
          </a:xfrm>
          <a:prstGeom prst="rect">
            <a:avLst/>
          </a:prstGeom>
          <a:scene3d>
            <a:camera prst="orthographicFront">
              <a:rot lat="0" lon="0" rev="0"/>
            </a:camera>
            <a:lightRig rig="threePt" dir="t"/>
          </a:scene3d>
          <a:sp3d>
            <a:bevelT w="0"/>
          </a:sp3d>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3200" b="1" dirty="0">
                <a:latin typeface="+mj-lt"/>
              </a:rPr>
              <a:t>Adaptation of the Concept Hierarchy Model with Search Logs for Query </a:t>
            </a:r>
            <a:r>
              <a:rPr lang="en-US" altLang="zh-TW" sz="3200" b="1" dirty="0" smtClean="0">
                <a:latin typeface="+mj-lt"/>
              </a:rPr>
              <a:t>Recommendation on Intranets</a:t>
            </a:r>
            <a:endParaRPr lang="zh-TW" altLang="en-US" sz="3200" dirty="0" smtClean="0">
              <a:effectLst>
                <a:outerShdw blurRad="38100" dist="38100" dir="2700000" algn="tl">
                  <a:srgbClr val="000000">
                    <a:alpha val="43137"/>
                  </a:srgbClr>
                </a:outerShdw>
              </a:effectLst>
              <a:latin typeface="+mj-lt"/>
            </a:endParaRPr>
          </a:p>
        </p:txBody>
      </p:sp>
      <p:sp>
        <p:nvSpPr>
          <p:cNvPr id="6"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a:t>
            </a:fld>
            <a:endParaRPr lang="zh-TW" altLang="en-US" sz="1600" dirty="0">
              <a:solidFill>
                <a:schemeClr val="bg1"/>
              </a:solidFill>
            </a:endParaRPr>
          </a:p>
        </p:txBody>
      </p:sp>
    </p:spTree>
    <p:extLst>
      <p:ext uri="{BB962C8B-B14F-4D97-AF65-F5344CB8AC3E}">
        <p14:creationId xmlns:p14="http://schemas.microsoft.com/office/powerpoint/2010/main" val="135688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10</a:t>
            </a:fld>
            <a:endParaRPr lang="zh-TW" altLang="en-US" sz="1600" dirty="0">
              <a:solidFill>
                <a:schemeClr val="bg1"/>
              </a:solidFill>
            </a:endParaRPr>
          </a:p>
        </p:txBody>
      </p:sp>
      <p:sp>
        <p:nvSpPr>
          <p:cNvPr id="5" name="標題 1"/>
          <p:cNvSpPr txBox="1">
            <a:spLocks/>
          </p:cNvSpPr>
          <p:nvPr/>
        </p:nvSpPr>
        <p:spPr>
          <a:xfrm>
            <a:off x="323528" y="476672"/>
            <a:ext cx="8856984"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3100" b="0" dirty="0">
                <a:solidFill>
                  <a:schemeClr val="tx1"/>
                </a:solidFill>
                <a:effectLst>
                  <a:outerShdw blurRad="50800" dist="38100" dir="2700000" algn="tl" rotWithShape="0">
                    <a:prstClr val="black">
                      <a:alpha val="40000"/>
                    </a:prstClr>
                  </a:outerShdw>
                </a:effectLst>
                <a:latin typeface="Palatino Linotype" pitchFamily="18" charset="0"/>
              </a:rPr>
              <a:t>C</a:t>
            </a:r>
            <a:r>
              <a:rPr lang="en-US" altLang="zh-TW" sz="3100" b="0" dirty="0" smtClean="0">
                <a:solidFill>
                  <a:schemeClr val="tx1"/>
                </a:solidFill>
                <a:effectLst>
                  <a:outerShdw blurRad="50800" dist="38100" dir="2700000" algn="tl" rotWithShape="0">
                    <a:prstClr val="black">
                      <a:alpha val="40000"/>
                    </a:prstClr>
                  </a:outerShdw>
                </a:effectLst>
                <a:latin typeface="Palatino Linotype" pitchFamily="18" charset="0"/>
              </a:rPr>
              <a:t>oncept Hierarchy Model (Query Recommender)</a:t>
            </a:r>
            <a:endParaRPr lang="zh-TW" altLang="en-US" sz="3100" b="0" dirty="0">
              <a:solidFill>
                <a:schemeClr val="tx1"/>
              </a:solidFill>
              <a:effectLst>
                <a:outerShdw blurRad="38100" dist="38100" dir="2700000" algn="tl">
                  <a:srgbClr val="000000">
                    <a:alpha val="43137"/>
                  </a:srgbClr>
                </a:outerShdw>
              </a:effectLst>
              <a:latin typeface="Palatino Linotyp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85" y="1141040"/>
            <a:ext cx="5953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5287913" cy="501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5436096" y="1700808"/>
            <a:ext cx="3672800" cy="923330"/>
          </a:xfrm>
          <a:prstGeom prst="rect">
            <a:avLst/>
          </a:prstGeom>
          <a:noFill/>
        </p:spPr>
        <p:txBody>
          <a:bodyPr wrap="none" rtlCol="0">
            <a:spAutoFit/>
          </a:bodyPr>
          <a:lstStyle/>
          <a:p>
            <a:r>
              <a:rPr lang="en-US" altLang="zh-TW" dirty="0" smtClean="0"/>
              <a:t>Immediate ancestor(</a:t>
            </a:r>
            <a:r>
              <a:rPr lang="en-US" altLang="zh-TW" dirty="0" err="1" smtClean="0"/>
              <a:t>Generalised</a:t>
            </a:r>
            <a:r>
              <a:rPr lang="en-US" altLang="zh-TW" dirty="0" smtClean="0"/>
              <a:t>):</a:t>
            </a:r>
          </a:p>
          <a:p>
            <a:r>
              <a:rPr lang="en-US" altLang="zh-TW" b="1" dirty="0" smtClean="0">
                <a:solidFill>
                  <a:srgbClr val="00B0F0"/>
                </a:solidFill>
              </a:rPr>
              <a:t>A </a:t>
            </a:r>
            <a:r>
              <a:rPr lang="zh-TW" altLang="en-US" b="1" dirty="0" smtClean="0">
                <a:solidFill>
                  <a:srgbClr val="00B0F0"/>
                </a:solidFill>
              </a:rPr>
              <a:t>、 </a:t>
            </a:r>
            <a:r>
              <a:rPr lang="en-US" altLang="zh-TW" b="1" dirty="0" smtClean="0">
                <a:solidFill>
                  <a:srgbClr val="00B0F0"/>
                </a:solidFill>
              </a:rPr>
              <a:t>B</a:t>
            </a:r>
            <a:r>
              <a:rPr lang="zh-TW" altLang="en-US" b="1" dirty="0" smtClean="0">
                <a:solidFill>
                  <a:srgbClr val="00B0F0"/>
                </a:solidFill>
              </a:rPr>
              <a:t> 、</a:t>
            </a:r>
            <a:r>
              <a:rPr lang="en-US" altLang="zh-TW" b="1" dirty="0" smtClean="0">
                <a:solidFill>
                  <a:srgbClr val="00B0F0"/>
                </a:solidFill>
              </a:rPr>
              <a:t> C</a:t>
            </a:r>
          </a:p>
          <a:p>
            <a:endParaRPr lang="zh-TW" altLang="en-US" dirty="0"/>
          </a:p>
        </p:txBody>
      </p:sp>
      <p:sp>
        <p:nvSpPr>
          <p:cNvPr id="9" name="文字方塊 8"/>
          <p:cNvSpPr txBox="1"/>
          <p:nvPr/>
        </p:nvSpPr>
        <p:spPr>
          <a:xfrm>
            <a:off x="5220072" y="2348880"/>
            <a:ext cx="4031873" cy="646331"/>
          </a:xfrm>
          <a:prstGeom prst="rect">
            <a:avLst/>
          </a:prstGeom>
          <a:noFill/>
        </p:spPr>
        <p:txBody>
          <a:bodyPr wrap="none" rtlCol="0">
            <a:spAutoFit/>
          </a:bodyPr>
          <a:lstStyle/>
          <a:p>
            <a:r>
              <a:rPr lang="en-US" altLang="zh-TW" dirty="0" smtClean="0"/>
              <a:t>Immediate descendants(</a:t>
            </a:r>
            <a:r>
              <a:rPr lang="en-US" altLang="zh-TW" dirty="0" err="1" smtClean="0"/>
              <a:t>Specialised</a:t>
            </a:r>
            <a:r>
              <a:rPr lang="en-US" altLang="zh-TW" dirty="0" smtClean="0"/>
              <a:t>):</a:t>
            </a:r>
          </a:p>
          <a:p>
            <a:r>
              <a:rPr lang="zh-TW" altLang="en-US" dirty="0"/>
              <a:t> </a:t>
            </a:r>
            <a:r>
              <a:rPr lang="zh-TW" altLang="en-US" dirty="0" smtClean="0"/>
              <a:t>  </a:t>
            </a:r>
            <a:r>
              <a:rPr lang="en-US" altLang="zh-TW" b="1" dirty="0" smtClean="0">
                <a:solidFill>
                  <a:srgbClr val="00B0F0"/>
                </a:solidFill>
              </a:rPr>
              <a:t>G</a:t>
            </a:r>
            <a:r>
              <a:rPr lang="zh-TW" altLang="en-US" b="1" dirty="0" smtClean="0">
                <a:solidFill>
                  <a:srgbClr val="00B0F0"/>
                </a:solidFill>
              </a:rPr>
              <a:t> 、 </a:t>
            </a:r>
            <a:r>
              <a:rPr lang="en-US" altLang="zh-TW" b="1" dirty="0" smtClean="0">
                <a:solidFill>
                  <a:srgbClr val="00B0F0"/>
                </a:solidFill>
              </a:rPr>
              <a:t>H</a:t>
            </a:r>
            <a:endParaRPr lang="zh-TW" altLang="en-US" b="1" dirty="0">
              <a:solidFill>
                <a:srgbClr val="00B0F0"/>
              </a:solidFill>
            </a:endParaRPr>
          </a:p>
        </p:txBody>
      </p:sp>
      <p:sp>
        <p:nvSpPr>
          <p:cNvPr id="7" name="橢圓 6"/>
          <p:cNvSpPr/>
          <p:nvPr/>
        </p:nvSpPr>
        <p:spPr>
          <a:xfrm>
            <a:off x="3635896" y="4221088"/>
            <a:ext cx="136815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5694275" y="2995211"/>
            <a:ext cx="3147015" cy="461665"/>
          </a:xfrm>
          <a:prstGeom prst="rect">
            <a:avLst/>
          </a:prstGeom>
          <a:noFill/>
        </p:spPr>
        <p:txBody>
          <a:bodyPr wrap="none" rtlCol="0">
            <a:spAutoFit/>
          </a:bodyPr>
          <a:lstStyle/>
          <a:p>
            <a:r>
              <a:rPr lang="en-US" altLang="zh-TW" sz="2400" dirty="0" smtClean="0"/>
              <a:t>Recommendation</a:t>
            </a:r>
            <a:r>
              <a:rPr lang="zh-TW" altLang="en-US" sz="2400" dirty="0" smtClean="0"/>
              <a:t> </a:t>
            </a:r>
            <a:r>
              <a:rPr lang="en-US" altLang="zh-TW" sz="2400" dirty="0" smtClean="0"/>
              <a:t>list:</a:t>
            </a:r>
            <a:endParaRPr lang="zh-TW" altLang="en-US" sz="2400" dirty="0"/>
          </a:p>
        </p:txBody>
      </p:sp>
      <p:sp>
        <p:nvSpPr>
          <p:cNvPr id="10" name="剪去並圓角化單一角落矩形 9"/>
          <p:cNvSpPr/>
          <p:nvPr/>
        </p:nvSpPr>
        <p:spPr>
          <a:xfrm>
            <a:off x="6084167" y="3456876"/>
            <a:ext cx="2463073" cy="2276380"/>
          </a:xfrm>
          <a:prstGeom prst="snip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dirty="0"/>
          </a:p>
        </p:txBody>
      </p:sp>
      <p:sp>
        <p:nvSpPr>
          <p:cNvPr id="11" name="文字方塊 10"/>
          <p:cNvSpPr txBox="1"/>
          <p:nvPr/>
        </p:nvSpPr>
        <p:spPr>
          <a:xfrm>
            <a:off x="6156176" y="3668454"/>
            <a:ext cx="2407839" cy="1938992"/>
          </a:xfrm>
          <a:prstGeom prst="rect">
            <a:avLst/>
          </a:prstGeom>
          <a:noFill/>
        </p:spPr>
        <p:txBody>
          <a:bodyPr wrap="none" rtlCol="0">
            <a:spAutoFit/>
          </a:bodyPr>
          <a:lstStyle/>
          <a:p>
            <a:r>
              <a:rPr lang="en-US" altLang="zh-TW" sz="2400" b="1" dirty="0">
                <a:solidFill>
                  <a:schemeClr val="bg1"/>
                </a:solidFill>
              </a:rPr>
              <a:t>H (18/25=0.9</a:t>
            </a:r>
            <a:r>
              <a:rPr lang="en-US" altLang="zh-TW" sz="2400" b="1" dirty="0" smtClean="0">
                <a:solidFill>
                  <a:schemeClr val="bg1"/>
                </a:solidFill>
              </a:rPr>
              <a:t>)</a:t>
            </a:r>
          </a:p>
          <a:p>
            <a:r>
              <a:rPr lang="en-US" altLang="zh-TW" sz="2400" b="1" dirty="0" smtClean="0">
                <a:solidFill>
                  <a:schemeClr val="bg1"/>
                </a:solidFill>
              </a:rPr>
              <a:t>C (25/60=0.42)</a:t>
            </a:r>
          </a:p>
          <a:p>
            <a:r>
              <a:rPr lang="en-US" altLang="zh-TW" sz="2400" b="1" dirty="0">
                <a:solidFill>
                  <a:schemeClr val="bg1"/>
                </a:solidFill>
              </a:rPr>
              <a:t>G (</a:t>
            </a:r>
            <a:r>
              <a:rPr lang="en-US" altLang="zh-TW" sz="2400" b="1" dirty="0" smtClean="0">
                <a:solidFill>
                  <a:schemeClr val="bg1"/>
                </a:solidFill>
              </a:rPr>
              <a:t>10/25=0.4)</a:t>
            </a:r>
          </a:p>
          <a:p>
            <a:r>
              <a:rPr lang="en-US" altLang="zh-TW" sz="2400" b="1" dirty="0">
                <a:solidFill>
                  <a:schemeClr val="bg1"/>
                </a:solidFill>
              </a:rPr>
              <a:t>B (20/50=0.4</a:t>
            </a:r>
            <a:r>
              <a:rPr lang="en-US" altLang="zh-TW" sz="2400" b="1" dirty="0" smtClean="0">
                <a:solidFill>
                  <a:schemeClr val="bg1"/>
                </a:solidFill>
              </a:rPr>
              <a:t>)</a:t>
            </a:r>
            <a:endParaRPr lang="en-US" altLang="zh-TW" sz="2400" dirty="0" smtClean="0">
              <a:solidFill>
                <a:schemeClr val="bg1"/>
              </a:solidFill>
            </a:endParaRPr>
          </a:p>
          <a:p>
            <a:r>
              <a:rPr lang="en-US" altLang="zh-TW" sz="2400" b="1" dirty="0">
                <a:solidFill>
                  <a:schemeClr val="bg1"/>
                </a:solidFill>
              </a:rPr>
              <a:t>A (</a:t>
            </a:r>
            <a:r>
              <a:rPr lang="en-US" altLang="zh-TW" sz="2400" b="1" dirty="0" smtClean="0">
                <a:solidFill>
                  <a:schemeClr val="bg1"/>
                </a:solidFill>
              </a:rPr>
              <a:t>24/100=0.24)</a:t>
            </a:r>
          </a:p>
        </p:txBody>
      </p:sp>
      <p:sp>
        <p:nvSpPr>
          <p:cNvPr id="12" name="矩形 11"/>
          <p:cNvSpPr/>
          <p:nvPr/>
        </p:nvSpPr>
        <p:spPr>
          <a:xfrm>
            <a:off x="3322947" y="1141040"/>
            <a:ext cx="2976563" cy="3714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516899" y="3763323"/>
            <a:ext cx="1943533" cy="18441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653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animBg="1"/>
      <p:bldP spid="8" grpId="0"/>
      <p:bldP spid="10" grpId="0" animBg="1"/>
      <p:bldP spid="11" grpId="0"/>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11</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tx1"/>
                </a:solidFill>
                <a:latin typeface="Century Schoolbook" pitchFamily="18" charset="0"/>
              </a:rPr>
              <a:t>Concept Hierarchy Model</a:t>
            </a:r>
            <a:endParaRPr lang="en-US" sz="2800" dirty="0" smtClean="0">
              <a:solidFill>
                <a:schemeClr val="tx1"/>
              </a:solidFill>
              <a:latin typeface="Century Schoolbook" pitchFamily="18" charset="0"/>
            </a:endParaRPr>
          </a:p>
          <a:p>
            <a:pPr lvl="1">
              <a:buClr>
                <a:srgbClr val="002060"/>
              </a:buClr>
            </a:pPr>
            <a:r>
              <a:rPr lang="en-US" sz="2400" dirty="0" smtClean="0">
                <a:latin typeface="Century Schoolbook" pitchFamily="18" charset="0"/>
              </a:rPr>
              <a:t>  </a:t>
            </a:r>
            <a:r>
              <a:rPr lang="en-US" sz="2400" dirty="0" smtClean="0">
                <a:solidFill>
                  <a:schemeClr val="bg1">
                    <a:lumMod val="65000"/>
                  </a:schemeClr>
                </a:solidFill>
                <a:latin typeface="Century Schoolbook" pitchFamily="18" charset="0"/>
              </a:rPr>
              <a:t>Building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Query Recommender</a:t>
            </a:r>
          </a:p>
          <a:p>
            <a:pPr marL="617220" lvl="1" indent="-342900">
              <a:buClr>
                <a:srgbClr val="002060"/>
              </a:buClr>
              <a:buFont typeface="Arial" pitchFamily="34" charset="0"/>
              <a:buChar char="•"/>
            </a:pPr>
            <a:r>
              <a:rPr lang="en-US" sz="2400" dirty="0" smtClean="0">
                <a:latin typeface="Century Schoolbook" pitchFamily="18" charset="0"/>
              </a:rPr>
              <a:t>Adaptive </a:t>
            </a:r>
            <a:r>
              <a:rPr lang="en-US" sz="2400" dirty="0" err="1" smtClean="0">
                <a:latin typeface="Century Schoolbook" pitchFamily="18" charset="0"/>
              </a:rPr>
              <a:t>SHReC</a:t>
            </a:r>
            <a:r>
              <a:rPr lang="en-US" sz="2400" dirty="0" smtClean="0">
                <a:latin typeface="Century Schoolbook" pitchFamily="18" charset="0"/>
              </a:rPr>
              <a:t> Model</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Experiment</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42354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6">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12</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Adaptive </a:t>
            </a:r>
            <a:r>
              <a:rPr lang="en-US" altLang="zh-TW" sz="4300" b="0" dirty="0" err="1" smtClean="0">
                <a:solidFill>
                  <a:schemeClr val="tx1"/>
                </a:solidFill>
                <a:effectLst>
                  <a:outerShdw blurRad="50800" dist="38100" dir="2700000" algn="tl" rotWithShape="0">
                    <a:prstClr val="black">
                      <a:alpha val="40000"/>
                    </a:prstClr>
                  </a:outerShdw>
                </a:effectLst>
                <a:latin typeface="Palatino Linotype" pitchFamily="18" charset="0"/>
              </a:rPr>
              <a:t>SHReC</a:t>
            </a: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 Model</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77072"/>
            <a:ext cx="64389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67544" y="1174100"/>
            <a:ext cx="8064896" cy="5170646"/>
          </a:xfrm>
          <a:prstGeom prst="rect">
            <a:avLst/>
          </a:prstGeom>
        </p:spPr>
        <p:txBody>
          <a:bodyPr wrap="square">
            <a:spAutoFit/>
          </a:bodyPr>
          <a:lstStyle/>
          <a:p>
            <a:pPr marL="342900" indent="-342900">
              <a:buFont typeface="Arial" pitchFamily="34" charset="0"/>
              <a:buChar char="•"/>
            </a:pPr>
            <a:r>
              <a:rPr lang="en-US" altLang="zh-TW" sz="2200" dirty="0" smtClean="0"/>
              <a:t>The </a:t>
            </a:r>
            <a:r>
              <a:rPr lang="en-US" altLang="zh-TW" sz="2200" dirty="0"/>
              <a:t>adaptation </a:t>
            </a:r>
            <a:r>
              <a:rPr lang="en-US" altLang="zh-TW" sz="2200" dirty="0" smtClean="0"/>
              <a:t>process is </a:t>
            </a:r>
            <a:r>
              <a:rPr lang="en-US" altLang="zh-TW" sz="2200" dirty="0"/>
              <a:t>carried out for pairs of query refinements found </a:t>
            </a:r>
            <a:r>
              <a:rPr lang="en-US" altLang="zh-TW" sz="2200" dirty="0" smtClean="0"/>
              <a:t>at periodic </a:t>
            </a:r>
            <a:r>
              <a:rPr lang="en-US" altLang="zh-TW" sz="2200" dirty="0"/>
              <a:t>intervals (e.g. every week) to </a:t>
            </a:r>
            <a:r>
              <a:rPr lang="en-US" altLang="zh-TW" sz="2200" dirty="0" err="1"/>
              <a:t>minimise</a:t>
            </a:r>
            <a:r>
              <a:rPr lang="en-US" altLang="zh-TW" sz="2200" dirty="0"/>
              <a:t> its </a:t>
            </a:r>
            <a:r>
              <a:rPr lang="en-US" altLang="zh-TW" sz="2200" dirty="0" smtClean="0"/>
              <a:t>computational cost.</a:t>
            </a:r>
          </a:p>
          <a:p>
            <a:endParaRPr lang="en-US" altLang="zh-TW" sz="2200" dirty="0" smtClean="0"/>
          </a:p>
          <a:p>
            <a:pPr marL="342900" indent="-342900">
              <a:buFont typeface="Arial" pitchFamily="34" charset="0"/>
              <a:buChar char="•"/>
            </a:pPr>
            <a:r>
              <a:rPr lang="en-US" altLang="zh-TW" sz="2200" dirty="0" smtClean="0"/>
              <a:t>Starting </a:t>
            </a:r>
            <a:r>
              <a:rPr lang="en-US" altLang="zh-TW" sz="2200" dirty="0"/>
              <a:t>with an </a:t>
            </a:r>
            <a:r>
              <a:rPr lang="en-US" altLang="zh-TW" sz="2200" dirty="0" smtClean="0"/>
              <a:t>initial</a:t>
            </a:r>
            <a:r>
              <a:rPr lang="zh-TW" altLang="en-US" sz="2200" dirty="0" smtClean="0"/>
              <a:t> </a:t>
            </a:r>
            <a:r>
              <a:rPr lang="en-US" altLang="zh-TW" sz="2200" dirty="0" err="1" smtClean="0"/>
              <a:t>SHReC</a:t>
            </a:r>
            <a:r>
              <a:rPr lang="en-US" altLang="zh-TW" sz="2200" dirty="0" smtClean="0"/>
              <a:t> model</a:t>
            </a:r>
            <a:r>
              <a:rPr lang="zh-TW" altLang="en-US" sz="2200" dirty="0" smtClean="0"/>
              <a:t> </a:t>
            </a:r>
            <a:r>
              <a:rPr lang="en-US" altLang="zh-TW" sz="2200" dirty="0" smtClean="0"/>
              <a:t>and then continuously</a:t>
            </a:r>
            <a:r>
              <a:rPr lang="zh-TW" altLang="en-US" sz="2200" dirty="0"/>
              <a:t> </a:t>
            </a:r>
            <a:r>
              <a:rPr lang="en-US" altLang="zh-TW" sz="2200" dirty="0" smtClean="0"/>
              <a:t>update </a:t>
            </a:r>
            <a:r>
              <a:rPr lang="en-US" altLang="zh-TW" sz="2200" dirty="0"/>
              <a:t>the model with the refinement terms </a:t>
            </a:r>
            <a:r>
              <a:rPr lang="en-US" altLang="zh-TW" sz="2200" dirty="0" smtClean="0"/>
              <a:t>found</a:t>
            </a:r>
            <a:r>
              <a:rPr lang="zh-TW" altLang="en-US" sz="2200" dirty="0" smtClean="0"/>
              <a:t> </a:t>
            </a:r>
            <a:r>
              <a:rPr lang="en-US" altLang="zh-TW" sz="2200" dirty="0" smtClean="0"/>
              <a:t>in </a:t>
            </a:r>
            <a:r>
              <a:rPr lang="en-US" altLang="zh-TW" sz="2200" dirty="0"/>
              <a:t>the search logs</a:t>
            </a:r>
            <a:r>
              <a:rPr lang="en-US" altLang="zh-TW" sz="2200" dirty="0" smtClean="0"/>
              <a:t>.</a:t>
            </a:r>
          </a:p>
          <a:p>
            <a:pPr marL="342900" indent="-342900">
              <a:buFont typeface="Arial" pitchFamily="34" charset="0"/>
              <a:buChar char="•"/>
            </a:pPr>
            <a:endParaRPr lang="en-US" altLang="zh-TW" sz="2200" dirty="0" smtClean="0"/>
          </a:p>
          <a:p>
            <a:pPr marL="342900" indent="-342900">
              <a:buFont typeface="Arial" pitchFamily="34" charset="0"/>
              <a:buChar char="•"/>
            </a:pPr>
            <a:endParaRPr lang="en-US" altLang="zh-TW" sz="2200" dirty="0"/>
          </a:p>
          <a:p>
            <a:pPr marL="342900" indent="-342900">
              <a:buFont typeface="Arial" pitchFamily="34" charset="0"/>
              <a:buChar char="•"/>
            </a:pPr>
            <a:endParaRPr lang="en-US" altLang="zh-TW" sz="2200" dirty="0" smtClean="0"/>
          </a:p>
          <a:p>
            <a:pPr marL="342900" indent="-342900">
              <a:buFont typeface="Arial" pitchFamily="34" charset="0"/>
              <a:buChar char="•"/>
            </a:pPr>
            <a:endParaRPr lang="en-US" altLang="zh-TW" sz="2200" dirty="0" smtClean="0"/>
          </a:p>
          <a:p>
            <a:pPr marL="342900" indent="-342900">
              <a:buFont typeface="Arial" pitchFamily="34" charset="0"/>
              <a:buChar char="•"/>
            </a:pPr>
            <a:endParaRPr lang="en-US" altLang="zh-TW" sz="2200" dirty="0" smtClean="0"/>
          </a:p>
          <a:p>
            <a:pPr marL="342900" indent="-342900">
              <a:buFont typeface="Arial" pitchFamily="34" charset="0"/>
              <a:buChar char="•"/>
            </a:pPr>
            <a:r>
              <a:rPr lang="en-US" altLang="zh-TW" sz="2200" i="1" dirty="0" err="1" smtClean="0"/>
              <a:t>totalFrequency</a:t>
            </a:r>
            <a:r>
              <a:rPr lang="en-US" altLang="zh-TW" sz="2200" dirty="0" smtClean="0"/>
              <a:t> is cumulative </a:t>
            </a:r>
            <a:r>
              <a:rPr lang="en-US" altLang="zh-TW" sz="2200" dirty="0"/>
              <a:t>so that collective user intelligence is taken </a:t>
            </a:r>
            <a:r>
              <a:rPr lang="en-US" altLang="zh-TW" sz="2200" dirty="0" smtClean="0"/>
              <a:t>into account </a:t>
            </a:r>
            <a:r>
              <a:rPr lang="en-US" altLang="zh-TW" sz="2200" dirty="0"/>
              <a:t>rather than those for just that periodic interval.</a:t>
            </a:r>
            <a:endParaRPr lang="en-US" altLang="zh-TW" sz="2200" dirty="0" smtClean="0"/>
          </a:p>
        </p:txBody>
      </p:sp>
    </p:spTree>
    <p:extLst>
      <p:ext uri="{BB962C8B-B14F-4D97-AF65-F5344CB8AC3E}">
        <p14:creationId xmlns:p14="http://schemas.microsoft.com/office/powerpoint/2010/main" val="45596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13</a:t>
            </a:fld>
            <a:endParaRPr lang="zh-TW" altLang="en-US" sz="1600"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58414"/>
            <a:ext cx="5185196" cy="358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35532" y="476672"/>
            <a:ext cx="8628955" cy="769441"/>
          </a:xfrm>
          <a:prstGeom prst="rect">
            <a:avLst/>
          </a:prstGeom>
        </p:spPr>
        <p:txBody>
          <a:bodyPr wrap="square">
            <a:spAutoFit/>
          </a:bodyPr>
          <a:lstStyle/>
          <a:p>
            <a:r>
              <a:rPr lang="en-US" altLang="zh-TW" sz="2200" dirty="0" err="1"/>
              <a:t>N</a:t>
            </a:r>
            <a:r>
              <a:rPr lang="en-US" altLang="zh-TW" sz="2200" dirty="0" err="1" smtClean="0"/>
              <a:t>ormalisation</a:t>
            </a:r>
            <a:r>
              <a:rPr lang="en-US" altLang="zh-TW" sz="2200" dirty="0" smtClean="0"/>
              <a:t> of </a:t>
            </a:r>
            <a:r>
              <a:rPr lang="en-US" altLang="zh-TW" sz="2200" dirty="0"/>
              <a:t>weights </a:t>
            </a:r>
            <a:r>
              <a:rPr lang="en-US" altLang="zh-TW" sz="2200" i="1" dirty="0"/>
              <a:t>w </a:t>
            </a:r>
            <a:r>
              <a:rPr lang="en-US" altLang="zh-TW" sz="2200" dirty="0"/>
              <a:t>for each edge in the </a:t>
            </a:r>
            <a:r>
              <a:rPr lang="en-US" altLang="zh-TW" sz="2200" dirty="0" smtClean="0"/>
              <a:t>initial </a:t>
            </a:r>
            <a:r>
              <a:rPr lang="en-US" altLang="zh-TW" sz="2200" dirty="0" err="1" smtClean="0"/>
              <a:t>SHReC</a:t>
            </a:r>
            <a:r>
              <a:rPr lang="en-US" altLang="zh-TW" sz="2200" dirty="0" smtClean="0"/>
              <a:t> </a:t>
            </a:r>
            <a:r>
              <a:rPr lang="en-US" altLang="zh-TW" sz="2200" dirty="0"/>
              <a:t>built from the document collection only</a:t>
            </a:r>
            <a:endParaRPr lang="zh-TW" altLang="en-US" sz="2200"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299" y="1268760"/>
            <a:ext cx="3591181" cy="240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文字方塊 5"/>
              <p:cNvSpPr txBox="1"/>
              <p:nvPr/>
            </p:nvSpPr>
            <p:spPr>
              <a:xfrm>
                <a:off x="5987899" y="4077072"/>
                <a:ext cx="2727029" cy="1830566"/>
              </a:xfrm>
              <a:prstGeom prst="rect">
                <a:avLst/>
              </a:prstGeom>
              <a:noFill/>
            </p:spPr>
            <p:txBody>
              <a:bodyPr wrap="none" rtlCol="0">
                <a:spAutoFit/>
              </a:bodyPr>
              <a:lstStyle/>
              <a:p>
                <a:r>
                  <a:rPr lang="en-US" altLang="zh-TW" dirty="0" smtClean="0"/>
                  <a:t>A-&gt;D :</a:t>
                </a:r>
                <a:r>
                  <a:rPr lang="zh-TW" altLang="en-US" dirty="0" smtClean="0"/>
                  <a:t> </a:t>
                </a:r>
                <a14:m>
                  <m:oMath xmlns:m="http://schemas.openxmlformats.org/officeDocument/2006/math">
                    <m:f>
                      <m:fPr>
                        <m:ctrlPr>
                          <a:rPr lang="en-US" altLang="zh-TW" i="1" smtClean="0">
                            <a:latin typeface="Cambria Math"/>
                          </a:rPr>
                        </m:ctrlPr>
                      </m:fPr>
                      <m:num>
                        <m:r>
                          <a:rPr lang="en-US" altLang="zh-TW" b="0" i="1" smtClean="0">
                            <a:latin typeface="Cambria Math"/>
                          </a:rPr>
                          <m:t>0.25</m:t>
                        </m:r>
                      </m:num>
                      <m:den>
                        <m:r>
                          <a:rPr lang="en-US" altLang="zh-TW" b="0" i="1" smtClean="0">
                            <a:latin typeface="Cambria Math"/>
                          </a:rPr>
                          <m:t>0.25+0.4+0.24</m:t>
                        </m:r>
                      </m:den>
                    </m:f>
                  </m:oMath>
                </a14:m>
                <a:r>
                  <a:rPr lang="en-US" altLang="zh-TW" dirty="0" smtClean="0"/>
                  <a:t> =0.28</a:t>
                </a:r>
              </a:p>
              <a:p>
                <a:endParaRPr lang="en-US" altLang="zh-TW" dirty="0" smtClean="0"/>
              </a:p>
              <a:p>
                <a:r>
                  <a:rPr lang="en-US" altLang="zh-TW" dirty="0" smtClean="0"/>
                  <a:t>A-&gt;E : </a:t>
                </a:r>
                <a14:m>
                  <m:oMath xmlns:m="http://schemas.openxmlformats.org/officeDocument/2006/math">
                    <m:f>
                      <m:fPr>
                        <m:ctrlPr>
                          <a:rPr lang="en-US" altLang="zh-TW" i="1" smtClean="0">
                            <a:latin typeface="Cambria Math"/>
                          </a:rPr>
                        </m:ctrlPr>
                      </m:fPr>
                      <m:num>
                        <m:r>
                          <a:rPr lang="en-US" altLang="zh-TW" b="0" i="1" smtClean="0">
                            <a:latin typeface="Cambria Math"/>
                          </a:rPr>
                          <m:t>0.4</m:t>
                        </m:r>
                      </m:num>
                      <m:den>
                        <m:r>
                          <a:rPr lang="en-US" altLang="zh-TW" b="0" i="1" smtClean="0">
                            <a:latin typeface="Cambria Math"/>
                          </a:rPr>
                          <m:t>0.25+0.4+0.24</m:t>
                        </m:r>
                      </m:den>
                    </m:f>
                  </m:oMath>
                </a14:m>
                <a:r>
                  <a:rPr lang="en-US" altLang="zh-TW" dirty="0"/>
                  <a:t> =</a:t>
                </a:r>
                <a:r>
                  <a:rPr lang="en-US" altLang="zh-TW" dirty="0" smtClean="0"/>
                  <a:t>0.45</a:t>
                </a:r>
              </a:p>
              <a:p>
                <a:endParaRPr lang="en-US" altLang="zh-TW" dirty="0" smtClean="0"/>
              </a:p>
              <a:p>
                <a:r>
                  <a:rPr lang="en-US" altLang="zh-TW" dirty="0" smtClean="0"/>
                  <a:t>A-&gt;F : </a:t>
                </a:r>
                <a14:m>
                  <m:oMath xmlns:m="http://schemas.openxmlformats.org/officeDocument/2006/math">
                    <m:f>
                      <m:fPr>
                        <m:ctrlPr>
                          <a:rPr lang="en-US" altLang="zh-TW" i="1" smtClean="0">
                            <a:latin typeface="Cambria Math"/>
                          </a:rPr>
                        </m:ctrlPr>
                      </m:fPr>
                      <m:num>
                        <m:r>
                          <a:rPr lang="en-US" altLang="zh-TW" b="0" i="1" smtClean="0">
                            <a:latin typeface="Cambria Math"/>
                          </a:rPr>
                          <m:t>0.24</m:t>
                        </m:r>
                      </m:num>
                      <m:den>
                        <m:r>
                          <a:rPr lang="en-US" altLang="zh-TW" b="0" i="1" smtClean="0">
                            <a:latin typeface="Cambria Math"/>
                          </a:rPr>
                          <m:t>0.25+0.4+0.24</m:t>
                        </m:r>
                      </m:den>
                    </m:f>
                  </m:oMath>
                </a14:m>
                <a:r>
                  <a:rPr lang="zh-TW" altLang="en-US" dirty="0" smtClean="0"/>
                  <a:t> </a:t>
                </a:r>
                <a:r>
                  <a:rPr lang="en-US" altLang="zh-TW" dirty="0" smtClean="0"/>
                  <a:t>=0.27</a:t>
                </a:r>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5987899" y="4077072"/>
                <a:ext cx="2727029" cy="1830566"/>
              </a:xfrm>
              <a:prstGeom prst="rect">
                <a:avLst/>
              </a:prstGeom>
              <a:blipFill rotWithShape="1">
                <a:blip r:embed="rId4"/>
                <a:stretch>
                  <a:fillRect l="-1786" b="-1000"/>
                </a:stretch>
              </a:blipFill>
            </p:spPr>
            <p:txBody>
              <a:bodyPr/>
              <a:lstStyle/>
              <a:p>
                <a:r>
                  <a:rPr lang="zh-TW" altLang="en-US">
                    <a:noFill/>
                  </a:rPr>
                  <a:t> </a:t>
                </a:r>
              </a:p>
            </p:txBody>
          </p:sp>
        </mc:Fallback>
      </mc:AlternateContent>
      <p:sp>
        <p:nvSpPr>
          <p:cNvPr id="7" name="圓角矩形 6"/>
          <p:cNvSpPr/>
          <p:nvPr/>
        </p:nvSpPr>
        <p:spPr>
          <a:xfrm>
            <a:off x="5940152" y="4005064"/>
            <a:ext cx="2688557" cy="19025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弧形箭號 (下彎) 7"/>
          <p:cNvSpPr/>
          <p:nvPr/>
        </p:nvSpPr>
        <p:spPr>
          <a:xfrm flipH="1">
            <a:off x="4650009" y="3212976"/>
            <a:ext cx="1746165" cy="792088"/>
          </a:xfrm>
          <a:prstGeom prst="curvedDownArrow">
            <a:avLst/>
          </a:prstGeom>
          <a:blipFill>
            <a:blip r:embed="rId5"/>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7" y="4077072"/>
            <a:ext cx="2998093" cy="259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2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5127"/>
                                        </p:tgtEl>
                                        <p:attrNameLst>
                                          <p:attrName>style.visibility</p:attrName>
                                        </p:attrNameLst>
                                      </p:cBhvr>
                                      <p:to>
                                        <p:strVal val="visible"/>
                                      </p:to>
                                    </p:set>
                                    <p:animEffect transition="in" filter="fade">
                                      <p:cBhvr>
                                        <p:cTn id="18" dur="1000"/>
                                        <p:tgtEl>
                                          <p:spTgt spid="5127"/>
                                        </p:tgtEl>
                                      </p:cBhvr>
                                    </p:animEffect>
                                    <p:anim calcmode="lin" valueType="num">
                                      <p:cBhvr>
                                        <p:cTn id="19" dur="1000" fill="hold"/>
                                        <p:tgtEl>
                                          <p:spTgt spid="5127"/>
                                        </p:tgtEl>
                                        <p:attrNameLst>
                                          <p:attrName>ppt_x</p:attrName>
                                        </p:attrNameLst>
                                      </p:cBhvr>
                                      <p:tavLst>
                                        <p:tav tm="0">
                                          <p:val>
                                            <p:strVal val="#ppt_x"/>
                                          </p:val>
                                        </p:tav>
                                        <p:tav tm="100000">
                                          <p:val>
                                            <p:strVal val="#ppt_x"/>
                                          </p:val>
                                        </p:tav>
                                      </p:tavLst>
                                    </p:anim>
                                    <p:anim calcmode="lin" valueType="num">
                                      <p:cBhvr>
                                        <p:cTn id="20"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14</a:t>
            </a:fld>
            <a:endParaRPr lang="zh-TW" altLang="en-US" sz="1600"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99120"/>
            <a:ext cx="541972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1988840"/>
            <a:ext cx="518457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接點 4"/>
          <p:cNvCxnSpPr/>
          <p:nvPr/>
        </p:nvCxnSpPr>
        <p:spPr>
          <a:xfrm>
            <a:off x="755576" y="3356992"/>
            <a:ext cx="242183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782018" y="4005064"/>
            <a:ext cx="242183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782018" y="4725144"/>
            <a:ext cx="328592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10977"/>
            <a:ext cx="3516784" cy="485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十二角星形 13"/>
          <p:cNvSpPr/>
          <p:nvPr/>
        </p:nvSpPr>
        <p:spPr>
          <a:xfrm>
            <a:off x="4968328" y="3329570"/>
            <a:ext cx="2556000" cy="936104"/>
          </a:xfrm>
          <a:prstGeom prst="star12">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1600" dirty="0" smtClean="0"/>
              <a:t>Condition 1</a:t>
            </a:r>
            <a:endParaRPr lang="zh-TW" altLang="en-US" sz="1600" dirty="0"/>
          </a:p>
        </p:txBody>
      </p:sp>
      <p:sp>
        <p:nvSpPr>
          <p:cNvPr id="17" name="十二角星形 16"/>
          <p:cNvSpPr/>
          <p:nvPr/>
        </p:nvSpPr>
        <p:spPr>
          <a:xfrm>
            <a:off x="4968328" y="4365104"/>
            <a:ext cx="2556000" cy="936104"/>
          </a:xfrm>
          <a:prstGeom prst="star12">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1600" dirty="0" smtClean="0"/>
              <a:t>Condition 2</a:t>
            </a:r>
            <a:endParaRPr lang="zh-TW" altLang="en-US" sz="1600" dirty="0"/>
          </a:p>
        </p:txBody>
      </p:sp>
      <p:sp>
        <p:nvSpPr>
          <p:cNvPr id="18" name="十二角星形 17"/>
          <p:cNvSpPr/>
          <p:nvPr/>
        </p:nvSpPr>
        <p:spPr>
          <a:xfrm>
            <a:off x="4950184" y="5373216"/>
            <a:ext cx="2556000" cy="936104"/>
          </a:xfrm>
          <a:prstGeom prst="star12">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1600" dirty="0" smtClean="0"/>
              <a:t>Condition 3</a:t>
            </a:r>
            <a:endParaRPr lang="zh-TW" altLang="en-US" sz="1600" dirty="0"/>
          </a:p>
        </p:txBody>
      </p:sp>
      <p:sp>
        <p:nvSpPr>
          <p:cNvPr id="15" name="向左箭號 14"/>
          <p:cNvSpPr/>
          <p:nvPr/>
        </p:nvSpPr>
        <p:spPr>
          <a:xfrm rot="1500000">
            <a:off x="4572000" y="3636442"/>
            <a:ext cx="324320" cy="224606"/>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0" name="向左箭號 19"/>
          <p:cNvSpPr/>
          <p:nvPr/>
        </p:nvSpPr>
        <p:spPr>
          <a:xfrm rot="1200000">
            <a:off x="4572000" y="5661248"/>
            <a:ext cx="324320" cy="224606"/>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1" name="向左箭號 20"/>
          <p:cNvSpPr/>
          <p:nvPr/>
        </p:nvSpPr>
        <p:spPr>
          <a:xfrm rot="1620000">
            <a:off x="4646417" y="4282467"/>
            <a:ext cx="324320" cy="224606"/>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2" name="向左箭號 21"/>
          <p:cNvSpPr/>
          <p:nvPr/>
        </p:nvSpPr>
        <p:spPr>
          <a:xfrm rot="1500000">
            <a:off x="4605311" y="4716562"/>
            <a:ext cx="324320" cy="224606"/>
          </a:xfrm>
          <a:prstGeom prst="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sp>
        <p:nvSpPr>
          <p:cNvPr id="23" name="書卷 (垂直) 22"/>
          <p:cNvSpPr/>
          <p:nvPr/>
        </p:nvSpPr>
        <p:spPr>
          <a:xfrm>
            <a:off x="5743288" y="1268760"/>
            <a:ext cx="3005176" cy="2007642"/>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文字方塊 18"/>
          <p:cNvSpPr txBox="1"/>
          <p:nvPr/>
        </p:nvSpPr>
        <p:spPr>
          <a:xfrm>
            <a:off x="6070409" y="1556792"/>
            <a:ext cx="2531462" cy="1754326"/>
          </a:xfrm>
          <a:prstGeom prst="rect">
            <a:avLst/>
          </a:prstGeom>
          <a:noFill/>
          <a:ln>
            <a:noFill/>
          </a:ln>
        </p:spPr>
        <p:txBody>
          <a:bodyPr wrap="none" rtlCol="0">
            <a:spAutoFit/>
          </a:bodyPr>
          <a:lstStyle/>
          <a:p>
            <a:r>
              <a:rPr lang="en-US" altLang="zh-TW" dirty="0" smtClean="0"/>
              <a:t>Basketball</a:t>
            </a:r>
          </a:p>
          <a:p>
            <a:r>
              <a:rPr lang="en-US" altLang="zh-TW" dirty="0" smtClean="0"/>
              <a:t>Basketball rule</a:t>
            </a:r>
          </a:p>
          <a:p>
            <a:r>
              <a:rPr lang="en-US" altLang="zh-TW" dirty="0" smtClean="0"/>
              <a:t>Basketball game</a:t>
            </a:r>
          </a:p>
          <a:p>
            <a:r>
              <a:rPr lang="en-US" altLang="zh-TW" dirty="0" smtClean="0"/>
              <a:t>Basketball game </a:t>
            </a:r>
            <a:r>
              <a:rPr lang="en-US" altLang="zh-TW" dirty="0" err="1" smtClean="0"/>
              <a:t>nba</a:t>
            </a:r>
            <a:endParaRPr lang="en-US" altLang="zh-TW" dirty="0" smtClean="0"/>
          </a:p>
          <a:p>
            <a:r>
              <a:rPr lang="en-US" altLang="zh-TW" dirty="0" smtClean="0"/>
              <a:t>Basketball court</a:t>
            </a:r>
          </a:p>
          <a:p>
            <a:r>
              <a:rPr lang="en-US" altLang="zh-TW" dirty="0" smtClean="0"/>
              <a:t>Basketball association </a:t>
            </a:r>
            <a:endParaRPr lang="zh-TW" altLang="en-US" dirty="0"/>
          </a:p>
        </p:txBody>
      </p:sp>
    </p:spTree>
    <p:extLst>
      <p:ext uri="{BB962C8B-B14F-4D97-AF65-F5344CB8AC3E}">
        <p14:creationId xmlns:p14="http://schemas.microsoft.com/office/powerpoint/2010/main" val="3643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500"/>
                                        <p:tgtEl>
                                          <p:spTgt spid="2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par>
                                <p:cTn id="39" presetID="5" presetClass="entr" presetSubtype="1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par>
                                <p:cTn id="42" presetID="5" presetClass="entr" presetSubtype="1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cTn>
                              </p:par>
                              <p:par>
                                <p:cTn id="45" presetID="5" presetClass="entr" presetSubtype="1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18" grpId="0" animBg="1"/>
      <p:bldP spid="15" grpId="0" animBg="1"/>
      <p:bldP spid="20" grpId="0" animBg="1"/>
      <p:bldP spid="21" grpId="0" animBg="1"/>
      <p:bldP spid="22" grpId="0" animBg="1"/>
      <p:bldP spid="2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0848"/>
            <a:ext cx="5191325" cy="22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15</a:t>
            </a:fld>
            <a:endParaRPr lang="zh-TW" altLang="en-US" sz="16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2" y="503562"/>
            <a:ext cx="44386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397885"/>
            <a:ext cx="5328592" cy="22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12" y="2655193"/>
            <a:ext cx="3516784" cy="4857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5292080" y="3365119"/>
            <a:ext cx="3779912" cy="646331"/>
          </a:xfrm>
          <a:prstGeom prst="rect">
            <a:avLst/>
          </a:prstGeom>
          <a:noFill/>
        </p:spPr>
        <p:txBody>
          <a:bodyPr wrap="square" rtlCol="0">
            <a:spAutoFit/>
          </a:bodyPr>
          <a:lstStyle/>
          <a:p>
            <a:r>
              <a:rPr lang="en-US" altLang="zh-TW" dirty="0" smtClean="0"/>
              <a:t>A --&gt; D: </a:t>
            </a:r>
            <a:endParaRPr lang="en-US" altLang="zh-TW" b="1" dirty="0" smtClean="0">
              <a:solidFill>
                <a:srgbClr val="C00000"/>
              </a:solidFill>
            </a:endParaRPr>
          </a:p>
          <a:p>
            <a:r>
              <a:rPr lang="en-US" altLang="zh-TW" dirty="0" err="1" smtClean="0"/>
              <a:t>W</a:t>
            </a:r>
            <a:r>
              <a:rPr lang="en-US" altLang="zh-TW" baseline="-25000" dirty="0" err="1" smtClean="0"/>
              <a:t>adapted</a:t>
            </a:r>
            <a:r>
              <a:rPr lang="en-US" altLang="zh-TW" dirty="0" smtClean="0"/>
              <a:t>=w’+</a:t>
            </a:r>
            <a:r>
              <a:rPr lang="en-US" altLang="zh-TW" dirty="0" err="1" smtClean="0"/>
              <a:t>lw</a:t>
            </a:r>
            <a:r>
              <a:rPr lang="en-US" altLang="zh-TW" dirty="0" smtClean="0"/>
              <a:t>(A,D)=0.28+0=</a:t>
            </a:r>
            <a:r>
              <a:rPr lang="en-US" altLang="zh-TW" b="1" dirty="0" smtClean="0">
                <a:solidFill>
                  <a:srgbClr val="FF0000"/>
                </a:solidFill>
              </a:rPr>
              <a:t>0.28</a:t>
            </a:r>
            <a:endParaRPr lang="zh-TW" altLang="en-US" b="1" dirty="0">
              <a:solidFill>
                <a:srgbClr val="FF0000"/>
              </a:solidFill>
            </a:endParaRPr>
          </a:p>
        </p:txBody>
      </p:sp>
      <p:sp>
        <p:nvSpPr>
          <p:cNvPr id="11" name="文字方塊 10"/>
          <p:cNvSpPr txBox="1"/>
          <p:nvPr/>
        </p:nvSpPr>
        <p:spPr>
          <a:xfrm>
            <a:off x="5317926" y="4659522"/>
            <a:ext cx="3934594" cy="646331"/>
          </a:xfrm>
          <a:prstGeom prst="rect">
            <a:avLst/>
          </a:prstGeom>
          <a:noFill/>
        </p:spPr>
        <p:txBody>
          <a:bodyPr wrap="square" rtlCol="0">
            <a:spAutoFit/>
          </a:bodyPr>
          <a:lstStyle/>
          <a:p>
            <a:r>
              <a:rPr lang="en-US" altLang="zh-TW" dirty="0" smtClean="0"/>
              <a:t>A --&gt; F: </a:t>
            </a:r>
            <a:endParaRPr lang="en-US" altLang="zh-TW" b="1" dirty="0" smtClean="0">
              <a:solidFill>
                <a:srgbClr val="C00000"/>
              </a:solidFill>
            </a:endParaRPr>
          </a:p>
          <a:p>
            <a:r>
              <a:rPr lang="en-US" altLang="zh-TW" dirty="0" err="1" smtClean="0"/>
              <a:t>W</a:t>
            </a:r>
            <a:r>
              <a:rPr lang="en-US" altLang="zh-TW" baseline="-25000" dirty="0" err="1" smtClean="0"/>
              <a:t>adapted</a:t>
            </a:r>
            <a:r>
              <a:rPr lang="en-US" altLang="zh-TW" dirty="0" smtClean="0"/>
              <a:t>=w’+</a:t>
            </a:r>
            <a:r>
              <a:rPr lang="en-US" altLang="zh-TW" dirty="0" err="1" smtClean="0"/>
              <a:t>lw</a:t>
            </a:r>
            <a:r>
              <a:rPr lang="en-US" altLang="zh-TW" dirty="0" smtClean="0"/>
              <a:t>(A,F)=0.27+0.29=</a:t>
            </a:r>
            <a:r>
              <a:rPr lang="en-US" altLang="zh-TW" b="1" dirty="0" smtClean="0">
                <a:solidFill>
                  <a:srgbClr val="FF0000"/>
                </a:solidFill>
              </a:rPr>
              <a:t>0.56</a:t>
            </a:r>
            <a:endParaRPr lang="zh-TW" altLang="en-US" b="1" dirty="0">
              <a:solidFill>
                <a:srgbClr val="FF0000"/>
              </a:solidFill>
            </a:endParaRPr>
          </a:p>
        </p:txBody>
      </p:sp>
      <p:sp>
        <p:nvSpPr>
          <p:cNvPr id="12" name="文字方塊 11"/>
          <p:cNvSpPr txBox="1"/>
          <p:nvPr/>
        </p:nvSpPr>
        <p:spPr>
          <a:xfrm>
            <a:off x="5317926" y="5381343"/>
            <a:ext cx="3934594" cy="646331"/>
          </a:xfrm>
          <a:prstGeom prst="rect">
            <a:avLst/>
          </a:prstGeom>
          <a:noFill/>
        </p:spPr>
        <p:txBody>
          <a:bodyPr wrap="square" rtlCol="0">
            <a:spAutoFit/>
          </a:bodyPr>
          <a:lstStyle/>
          <a:p>
            <a:r>
              <a:rPr lang="en-US" altLang="zh-TW" dirty="0" smtClean="0"/>
              <a:t>A --&gt; P: </a:t>
            </a:r>
            <a:endParaRPr lang="en-US" altLang="zh-TW" b="1" dirty="0" smtClean="0">
              <a:solidFill>
                <a:srgbClr val="C00000"/>
              </a:solidFill>
            </a:endParaRPr>
          </a:p>
          <a:p>
            <a:r>
              <a:rPr lang="en-US" altLang="zh-TW" dirty="0" err="1" smtClean="0"/>
              <a:t>W</a:t>
            </a:r>
            <a:r>
              <a:rPr lang="en-US" altLang="zh-TW" baseline="-25000" dirty="0" err="1" smtClean="0"/>
              <a:t>adapted</a:t>
            </a:r>
            <a:r>
              <a:rPr lang="en-US" altLang="zh-TW" dirty="0" smtClean="0"/>
              <a:t>=</a:t>
            </a:r>
            <a:r>
              <a:rPr lang="en-US" altLang="zh-TW" dirty="0" err="1" smtClean="0"/>
              <a:t>lw</a:t>
            </a:r>
            <a:r>
              <a:rPr lang="en-US" altLang="zh-TW" dirty="0" smtClean="0"/>
              <a:t>(A,P)=</a:t>
            </a:r>
            <a:r>
              <a:rPr lang="en-US" altLang="zh-TW" b="1" dirty="0" smtClean="0">
                <a:solidFill>
                  <a:srgbClr val="FF0000"/>
                </a:solidFill>
              </a:rPr>
              <a:t>0.29</a:t>
            </a:r>
            <a:endParaRPr lang="zh-TW" altLang="en-US" b="1" dirty="0">
              <a:solidFill>
                <a:srgbClr val="FF0000"/>
              </a:solidFill>
            </a:endParaRPr>
          </a:p>
        </p:txBody>
      </p:sp>
      <p:sp>
        <p:nvSpPr>
          <p:cNvPr id="13" name="文字方塊 12"/>
          <p:cNvSpPr txBox="1"/>
          <p:nvPr/>
        </p:nvSpPr>
        <p:spPr>
          <a:xfrm>
            <a:off x="5319587" y="6023029"/>
            <a:ext cx="3934594" cy="646331"/>
          </a:xfrm>
          <a:prstGeom prst="rect">
            <a:avLst/>
          </a:prstGeom>
          <a:noFill/>
        </p:spPr>
        <p:txBody>
          <a:bodyPr wrap="square" rtlCol="0">
            <a:spAutoFit/>
          </a:bodyPr>
          <a:lstStyle/>
          <a:p>
            <a:r>
              <a:rPr lang="en-US" altLang="zh-TW" dirty="0" smtClean="0"/>
              <a:t>A --&gt; Q: </a:t>
            </a:r>
            <a:endParaRPr lang="en-US" altLang="zh-TW" b="1" dirty="0" smtClean="0">
              <a:solidFill>
                <a:srgbClr val="C00000"/>
              </a:solidFill>
            </a:endParaRPr>
          </a:p>
          <a:p>
            <a:r>
              <a:rPr lang="en-US" altLang="zh-TW" dirty="0" err="1" smtClean="0"/>
              <a:t>W</a:t>
            </a:r>
            <a:r>
              <a:rPr lang="en-US" altLang="zh-TW" baseline="-25000" dirty="0" err="1" smtClean="0"/>
              <a:t>adapted</a:t>
            </a:r>
            <a:r>
              <a:rPr lang="en-US" altLang="zh-TW" dirty="0" smtClean="0"/>
              <a:t>=</a:t>
            </a:r>
            <a:r>
              <a:rPr lang="en-US" altLang="zh-TW" dirty="0" err="1" smtClean="0"/>
              <a:t>lw</a:t>
            </a:r>
            <a:r>
              <a:rPr lang="en-US" altLang="zh-TW" dirty="0" smtClean="0"/>
              <a:t>(A,Q)=</a:t>
            </a:r>
            <a:r>
              <a:rPr lang="en-US" altLang="zh-TW" b="1" dirty="0" smtClean="0">
                <a:solidFill>
                  <a:srgbClr val="FF0000"/>
                </a:solidFill>
              </a:rPr>
              <a:t>0.42</a:t>
            </a:r>
            <a:endParaRPr lang="zh-TW" altLang="en-US" b="1" dirty="0">
              <a:solidFill>
                <a:srgbClr val="FF0000"/>
              </a:solidFill>
            </a:endParaRPr>
          </a:p>
        </p:txBody>
      </p:sp>
      <p:cxnSp>
        <p:nvCxnSpPr>
          <p:cNvPr id="7" name="直線接點 6"/>
          <p:cNvCxnSpPr/>
          <p:nvPr/>
        </p:nvCxnSpPr>
        <p:spPr>
          <a:xfrm>
            <a:off x="5389934" y="5381343"/>
            <a:ext cx="3646562" cy="0"/>
          </a:xfrm>
          <a:prstGeom prst="line">
            <a:avLst/>
          </a:prstGeom>
          <a:ln>
            <a:solidFill>
              <a:srgbClr val="C00000"/>
            </a:solidFill>
            <a:prstDash val="lgDash"/>
          </a:ln>
        </p:spPr>
        <p:style>
          <a:lnRef idx="3">
            <a:schemeClr val="accent6"/>
          </a:lnRef>
          <a:fillRef idx="0">
            <a:schemeClr val="accent6"/>
          </a:fillRef>
          <a:effectRef idx="2">
            <a:schemeClr val="accent6"/>
          </a:effectRef>
          <a:fontRef idx="minor">
            <a:schemeClr val="tx1"/>
          </a:fontRef>
        </p:style>
      </p:cxn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979" y="404664"/>
            <a:ext cx="280743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文字方塊 16"/>
          <p:cNvSpPr txBox="1"/>
          <p:nvPr/>
        </p:nvSpPr>
        <p:spPr>
          <a:xfrm>
            <a:off x="5292080" y="4006805"/>
            <a:ext cx="3574554" cy="646331"/>
          </a:xfrm>
          <a:prstGeom prst="rect">
            <a:avLst/>
          </a:prstGeom>
          <a:noFill/>
        </p:spPr>
        <p:txBody>
          <a:bodyPr wrap="square" rtlCol="0">
            <a:spAutoFit/>
          </a:bodyPr>
          <a:lstStyle/>
          <a:p>
            <a:r>
              <a:rPr lang="en-US" altLang="zh-TW" dirty="0" smtClean="0"/>
              <a:t>A --&gt; E: </a:t>
            </a:r>
            <a:endParaRPr lang="en-US" altLang="zh-TW" b="1" dirty="0" smtClean="0">
              <a:solidFill>
                <a:srgbClr val="C00000"/>
              </a:solidFill>
            </a:endParaRPr>
          </a:p>
          <a:p>
            <a:r>
              <a:rPr lang="en-US" altLang="zh-TW" dirty="0" err="1" smtClean="0"/>
              <a:t>W</a:t>
            </a:r>
            <a:r>
              <a:rPr lang="en-US" altLang="zh-TW" baseline="-25000" dirty="0" err="1" smtClean="0"/>
              <a:t>adapted</a:t>
            </a:r>
            <a:r>
              <a:rPr lang="en-US" altLang="zh-TW" dirty="0" smtClean="0"/>
              <a:t>=w’+</a:t>
            </a:r>
            <a:r>
              <a:rPr lang="en-US" altLang="zh-TW" dirty="0" err="1" smtClean="0"/>
              <a:t>lw</a:t>
            </a:r>
            <a:r>
              <a:rPr lang="en-US" altLang="zh-TW" dirty="0" smtClean="0"/>
              <a:t>(A,E)=0.45+0=</a:t>
            </a:r>
            <a:r>
              <a:rPr lang="en-US" altLang="zh-TW" b="1" dirty="0" smtClean="0">
                <a:solidFill>
                  <a:srgbClr val="FF0000"/>
                </a:solidFill>
              </a:rPr>
              <a:t>0.45</a:t>
            </a:r>
            <a:endParaRPr lang="zh-TW" altLang="en-US" b="1" dirty="0">
              <a:solidFill>
                <a:srgbClr val="FF0000"/>
              </a:solidFill>
            </a:endParaRPr>
          </a:p>
        </p:txBody>
      </p:sp>
      <p:sp>
        <p:nvSpPr>
          <p:cNvPr id="8" name="矩形 7"/>
          <p:cNvSpPr/>
          <p:nvPr/>
        </p:nvSpPr>
        <p:spPr>
          <a:xfrm>
            <a:off x="6804248" y="3284984"/>
            <a:ext cx="1512168" cy="323165"/>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FF00"/>
                </a:solidFill>
              </a:rPr>
              <a:t>Condition 1</a:t>
            </a:r>
            <a:endParaRPr lang="zh-TW" altLang="en-US" dirty="0">
              <a:solidFill>
                <a:srgbClr val="FFFF00"/>
              </a:solidFill>
            </a:endParaRPr>
          </a:p>
        </p:txBody>
      </p:sp>
      <p:sp>
        <p:nvSpPr>
          <p:cNvPr id="19" name="矩形 18"/>
          <p:cNvSpPr/>
          <p:nvPr/>
        </p:nvSpPr>
        <p:spPr>
          <a:xfrm>
            <a:off x="7596336" y="5986155"/>
            <a:ext cx="1512168" cy="323165"/>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FF00"/>
                </a:solidFill>
              </a:rPr>
              <a:t>Condition 2</a:t>
            </a:r>
            <a:endParaRPr lang="zh-TW" altLang="en-US" dirty="0">
              <a:solidFill>
                <a:srgbClr val="FFFF00"/>
              </a:solidFill>
            </a:endParaRPr>
          </a:p>
        </p:txBody>
      </p:sp>
    </p:spTree>
    <p:extLst>
      <p:ext uri="{BB962C8B-B14F-4D97-AF65-F5344CB8AC3E}">
        <p14:creationId xmlns:p14="http://schemas.microsoft.com/office/powerpoint/2010/main" val="11391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up)">
                                      <p:cBhvr>
                                        <p:cTn id="16" dur="500"/>
                                        <p:tgtEl>
                                          <p:spTgt spid="1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up)">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Scale>
                                      <p:cBhvr>
                                        <p:cTn id="47" dur="1000" decel="50000" fill="hold">
                                          <p:stCondLst>
                                            <p:cond delay="0"/>
                                          </p:stCondLst>
                                        </p:cTn>
                                        <p:tgtEl>
                                          <p:spTgt spid="20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053"/>
                                        </p:tgtEl>
                                        <p:attrNameLst>
                                          <p:attrName>ppt_x</p:attrName>
                                          <p:attrName>ppt_y</p:attrName>
                                        </p:attrNameLst>
                                      </p:cBhvr>
                                    </p:animMotion>
                                    <p:animEffect transition="in" filter="fade">
                                      <p:cBhvr>
                                        <p:cTn id="49"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7" grpId="0"/>
      <p:bldP spid="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16</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bg1">
                    <a:lumMod val="65000"/>
                  </a:schemeClr>
                </a:solidFill>
                <a:latin typeface="Century Schoolbook" pitchFamily="18" charset="0"/>
              </a:rPr>
              <a:t>Concept Hierarchy Model</a:t>
            </a:r>
            <a:endParaRPr lang="en-US" sz="2800" dirty="0" smtClean="0">
              <a:solidFill>
                <a:schemeClr val="bg1">
                  <a:lumMod val="65000"/>
                </a:schemeClr>
              </a:solidFill>
              <a:latin typeface="Century Schoolbook" pitchFamily="18" charset="0"/>
            </a:endParaRPr>
          </a:p>
          <a:p>
            <a:pPr lvl="1">
              <a:buClr>
                <a:srgbClr val="002060"/>
              </a:buClr>
            </a:pPr>
            <a:r>
              <a:rPr lang="en-US" sz="2400" dirty="0" smtClean="0">
                <a:latin typeface="Century Schoolbook" pitchFamily="18" charset="0"/>
              </a:rPr>
              <a:t>  </a:t>
            </a:r>
            <a:r>
              <a:rPr lang="en-US" sz="2400" dirty="0" smtClean="0">
                <a:solidFill>
                  <a:schemeClr val="bg1">
                    <a:lumMod val="65000"/>
                  </a:schemeClr>
                </a:solidFill>
                <a:latin typeface="Century Schoolbook" pitchFamily="18" charset="0"/>
              </a:rPr>
              <a:t>Building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Query Recommender</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Adaptive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a:buClr>
                <a:srgbClr val="002060"/>
              </a:buClr>
              <a:buFont typeface="Wingdings" pitchFamily="2" charset="2"/>
              <a:buChar char="Ø"/>
            </a:pPr>
            <a:r>
              <a:rPr lang="en-US" sz="2800" dirty="0" smtClean="0">
                <a:latin typeface="Century Schoolbook" pitchFamily="18" charset="0"/>
              </a:rPr>
              <a:t>Experiment</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5955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
          <p:cNvSpPr>
            <a:spLocks noChangeArrowheads="1"/>
          </p:cNvSpPr>
          <p:nvPr/>
        </p:nvSpPr>
        <p:spPr bwMode="gray">
          <a:xfrm>
            <a:off x="107504" y="2355851"/>
            <a:ext cx="2987774" cy="3521421"/>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 name="AutoShape 5"/>
          <p:cNvSpPr>
            <a:spLocks noChangeArrowheads="1"/>
          </p:cNvSpPr>
          <p:nvPr/>
        </p:nvSpPr>
        <p:spPr bwMode="gray">
          <a:xfrm>
            <a:off x="124966" y="4635625"/>
            <a:ext cx="2969196" cy="1241647"/>
          </a:xfrm>
          <a:prstGeom prst="roundRect">
            <a:avLst>
              <a:gd name="adj" fmla="val 50000"/>
            </a:avLst>
          </a:prstGeom>
          <a:gradFill rotWithShape="1">
            <a:gsLst>
              <a:gs pos="0">
                <a:srgbClr val="3CA1E6"/>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0" name="AutoShape 6"/>
          <p:cNvSpPr>
            <a:spLocks noChangeArrowheads="1"/>
          </p:cNvSpPr>
          <p:nvPr/>
        </p:nvSpPr>
        <p:spPr bwMode="gray">
          <a:xfrm>
            <a:off x="124966" y="2378076"/>
            <a:ext cx="2969196" cy="1238868"/>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1" name="Oval 8"/>
          <p:cNvSpPr>
            <a:spLocks noChangeArrowheads="1"/>
          </p:cNvSpPr>
          <p:nvPr/>
        </p:nvSpPr>
        <p:spPr bwMode="gray">
          <a:xfrm>
            <a:off x="539552" y="2039938"/>
            <a:ext cx="2332384" cy="64293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52" name="Oval 12"/>
          <p:cNvSpPr>
            <a:spLocks noChangeArrowheads="1"/>
          </p:cNvSpPr>
          <p:nvPr/>
        </p:nvSpPr>
        <p:spPr bwMode="gray">
          <a:xfrm>
            <a:off x="739482" y="2103875"/>
            <a:ext cx="1960310" cy="46102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3" name="Text Box 13"/>
          <p:cNvSpPr txBox="1">
            <a:spLocks noChangeArrowheads="1"/>
          </p:cNvSpPr>
          <p:nvPr/>
        </p:nvSpPr>
        <p:spPr bwMode="gray">
          <a:xfrm>
            <a:off x="971600" y="2132013"/>
            <a:ext cx="1440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dirty="0" err="1">
                <a:solidFill>
                  <a:srgbClr val="C00000"/>
                </a:solidFill>
                <a:effectLst>
                  <a:outerShdw blurRad="38100" dist="38100" dir="2700000" algn="tl">
                    <a:srgbClr val="000000">
                      <a:alpha val="43137"/>
                    </a:srgbClr>
                  </a:outerShdw>
                </a:effectLst>
              </a:rPr>
              <a:t>S_SHReC</a:t>
            </a:r>
            <a:endParaRPr lang="en-US" altLang="zh-TW" sz="2000" dirty="0">
              <a:solidFill>
                <a:srgbClr val="C00000"/>
              </a:solidFill>
              <a:effectLst>
                <a:outerShdw blurRad="38100" dist="38100" dir="2700000" algn="tl">
                  <a:srgbClr val="000000">
                    <a:alpha val="43137"/>
                  </a:srgbClr>
                </a:outerShdw>
              </a:effectLst>
            </a:endParaRPr>
          </a:p>
        </p:txBody>
      </p:sp>
      <p:sp>
        <p:nvSpPr>
          <p:cNvPr id="54" name="Text Box 14"/>
          <p:cNvSpPr txBox="1">
            <a:spLocks noChangeArrowheads="1"/>
          </p:cNvSpPr>
          <p:nvPr/>
        </p:nvSpPr>
        <p:spPr bwMode="gray">
          <a:xfrm>
            <a:off x="150316" y="2801938"/>
            <a:ext cx="29095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dirty="0"/>
              <a:t>static </a:t>
            </a:r>
            <a:r>
              <a:rPr lang="en-US" altLang="zh-TW" dirty="0" err="1"/>
              <a:t>SHReC</a:t>
            </a:r>
            <a:r>
              <a:rPr lang="en-US" altLang="zh-TW" dirty="0"/>
              <a:t> </a:t>
            </a:r>
            <a:endParaRPr lang="en-US" altLang="zh-TW" dirty="0" smtClean="0"/>
          </a:p>
          <a:p>
            <a:endParaRPr lang="en-US" altLang="zh-TW" dirty="0" smtClean="0"/>
          </a:p>
          <a:p>
            <a:r>
              <a:rPr lang="en-US" altLang="zh-TW" dirty="0"/>
              <a:t>B</a:t>
            </a:r>
            <a:r>
              <a:rPr lang="en-US" altLang="zh-TW" dirty="0" smtClean="0"/>
              <a:t>uilt </a:t>
            </a:r>
            <a:r>
              <a:rPr lang="en-US" altLang="zh-TW" dirty="0"/>
              <a:t>from only the </a:t>
            </a:r>
            <a:r>
              <a:rPr lang="en-US" altLang="zh-TW" dirty="0" smtClean="0"/>
              <a:t>Intranet document </a:t>
            </a:r>
            <a:r>
              <a:rPr lang="en-US" altLang="zh-TW" dirty="0"/>
              <a:t>collection </a:t>
            </a:r>
            <a:r>
              <a:rPr lang="en-US" altLang="zh-TW" dirty="0" smtClean="0"/>
              <a:t>and </a:t>
            </a:r>
            <a:r>
              <a:rPr lang="en-US" altLang="zh-TW" dirty="0"/>
              <a:t>is </a:t>
            </a:r>
            <a:r>
              <a:rPr lang="en-US" altLang="zh-TW" dirty="0" smtClean="0"/>
              <a:t>not updated </a:t>
            </a:r>
            <a:r>
              <a:rPr lang="en-US" altLang="zh-TW" dirty="0"/>
              <a:t>in any form throughout the test period.</a:t>
            </a:r>
          </a:p>
        </p:txBody>
      </p:sp>
      <p:sp>
        <p:nvSpPr>
          <p:cNvPr id="55" name="AutoShape 16"/>
          <p:cNvSpPr>
            <a:spLocks noChangeArrowheads="1"/>
          </p:cNvSpPr>
          <p:nvPr/>
        </p:nvSpPr>
        <p:spPr bwMode="gray">
          <a:xfrm>
            <a:off x="6228234" y="2355851"/>
            <a:ext cx="2880270" cy="3521421"/>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6" name="AutoShape 17"/>
          <p:cNvSpPr>
            <a:spLocks noChangeArrowheads="1"/>
          </p:cNvSpPr>
          <p:nvPr/>
        </p:nvSpPr>
        <p:spPr bwMode="gray">
          <a:xfrm>
            <a:off x="6245696" y="4635625"/>
            <a:ext cx="2862360" cy="12416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7" name="AutoShape 18"/>
          <p:cNvSpPr>
            <a:spLocks noChangeArrowheads="1"/>
          </p:cNvSpPr>
          <p:nvPr/>
        </p:nvSpPr>
        <p:spPr bwMode="gray">
          <a:xfrm>
            <a:off x="6245696" y="2378076"/>
            <a:ext cx="2862360" cy="1238868"/>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8" name="Oval 20"/>
          <p:cNvSpPr>
            <a:spLocks noChangeArrowheads="1"/>
          </p:cNvSpPr>
          <p:nvPr/>
        </p:nvSpPr>
        <p:spPr bwMode="gray">
          <a:xfrm>
            <a:off x="6488088" y="2039938"/>
            <a:ext cx="2332384" cy="64293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59" name="Oval 24"/>
          <p:cNvSpPr>
            <a:spLocks noChangeArrowheads="1"/>
          </p:cNvSpPr>
          <p:nvPr/>
        </p:nvSpPr>
        <p:spPr bwMode="gray">
          <a:xfrm>
            <a:off x="6660232" y="2103875"/>
            <a:ext cx="1960310" cy="46102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60" name="Text Box 25"/>
          <p:cNvSpPr txBox="1">
            <a:spLocks noChangeArrowheads="1"/>
          </p:cNvSpPr>
          <p:nvPr/>
        </p:nvSpPr>
        <p:spPr bwMode="gray">
          <a:xfrm>
            <a:off x="7342543" y="2132013"/>
            <a:ext cx="757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dirty="0">
                <a:solidFill>
                  <a:srgbClr val="C00000"/>
                </a:solidFill>
                <a:effectLst>
                  <a:outerShdw blurRad="38100" dist="38100" dir="2700000" algn="tl">
                    <a:srgbClr val="000000">
                      <a:alpha val="43137"/>
                    </a:srgbClr>
                  </a:outerShdw>
                </a:effectLst>
              </a:rPr>
              <a:t>QFG</a:t>
            </a:r>
          </a:p>
        </p:txBody>
      </p:sp>
      <p:sp>
        <p:nvSpPr>
          <p:cNvPr id="61" name="Text Box 26"/>
          <p:cNvSpPr txBox="1">
            <a:spLocks noChangeArrowheads="1"/>
          </p:cNvSpPr>
          <p:nvPr/>
        </p:nvSpPr>
        <p:spPr bwMode="gray">
          <a:xfrm>
            <a:off x="6170860" y="2801938"/>
            <a:ext cx="300965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dirty="0"/>
              <a:t>Query Flow </a:t>
            </a:r>
            <a:r>
              <a:rPr lang="en-US" altLang="zh-TW" dirty="0" smtClean="0"/>
              <a:t>Graph</a:t>
            </a:r>
          </a:p>
          <a:p>
            <a:endParaRPr lang="en-US" altLang="zh-TW" dirty="0" smtClean="0"/>
          </a:p>
          <a:p>
            <a:r>
              <a:rPr lang="en-US" altLang="zh-TW" dirty="0"/>
              <a:t>B</a:t>
            </a:r>
            <a:r>
              <a:rPr lang="en-US" altLang="zh-TW" dirty="0" smtClean="0"/>
              <a:t>uilt </a:t>
            </a:r>
            <a:r>
              <a:rPr lang="en-US" altLang="zh-TW" dirty="0"/>
              <a:t>continually at </a:t>
            </a:r>
            <a:r>
              <a:rPr lang="en-US" altLang="zh-TW" b="1" dirty="0"/>
              <a:t>periodic intervals</a:t>
            </a:r>
            <a:r>
              <a:rPr lang="en-US" altLang="zh-TW" dirty="0"/>
              <a:t> from </a:t>
            </a:r>
            <a:r>
              <a:rPr lang="en-US" altLang="zh-TW" dirty="0" smtClean="0"/>
              <a:t>the </a:t>
            </a:r>
            <a:r>
              <a:rPr lang="en-US" altLang="zh-TW" dirty="0"/>
              <a:t>search logs. </a:t>
            </a:r>
            <a:endParaRPr lang="en-US" altLang="zh-TW" dirty="0" smtClean="0"/>
          </a:p>
          <a:p>
            <a:endParaRPr lang="en-US" altLang="zh-TW" dirty="0" smtClean="0"/>
          </a:p>
          <a:p>
            <a:r>
              <a:rPr lang="en-US" altLang="zh-TW" dirty="0" smtClean="0"/>
              <a:t>Ranking only the immediate </a:t>
            </a:r>
            <a:r>
              <a:rPr lang="en-US" altLang="zh-TW" dirty="0"/>
              <a:t>nodes coming out </a:t>
            </a:r>
            <a:r>
              <a:rPr lang="en-US" altLang="zh-TW" dirty="0" smtClean="0"/>
              <a:t>of </a:t>
            </a:r>
            <a:r>
              <a:rPr lang="en-US" altLang="zh-TW" dirty="0"/>
              <a:t>a query node rather than all nodes in the graph.</a:t>
            </a:r>
          </a:p>
        </p:txBody>
      </p:sp>
      <p:sp>
        <p:nvSpPr>
          <p:cNvPr id="62" name="AutoShape 28"/>
          <p:cNvSpPr>
            <a:spLocks noChangeArrowheads="1"/>
          </p:cNvSpPr>
          <p:nvPr/>
        </p:nvSpPr>
        <p:spPr bwMode="gray">
          <a:xfrm>
            <a:off x="3146574" y="2355851"/>
            <a:ext cx="2987774" cy="3521421"/>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3" name="AutoShape 29"/>
          <p:cNvSpPr>
            <a:spLocks noChangeArrowheads="1"/>
          </p:cNvSpPr>
          <p:nvPr/>
        </p:nvSpPr>
        <p:spPr bwMode="gray">
          <a:xfrm>
            <a:off x="3164036" y="4635625"/>
            <a:ext cx="2969196" cy="12416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4" name="AutoShape 30"/>
          <p:cNvSpPr>
            <a:spLocks noChangeArrowheads="1"/>
          </p:cNvSpPr>
          <p:nvPr/>
        </p:nvSpPr>
        <p:spPr bwMode="gray">
          <a:xfrm>
            <a:off x="3164036" y="2378076"/>
            <a:ext cx="2969196" cy="1238868"/>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Oval 31"/>
          <p:cNvSpPr>
            <a:spLocks noChangeArrowheads="1"/>
          </p:cNvSpPr>
          <p:nvPr/>
        </p:nvSpPr>
        <p:spPr bwMode="gray">
          <a:xfrm>
            <a:off x="3463752" y="2039938"/>
            <a:ext cx="2332384" cy="64293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66" name="Oval 35"/>
          <p:cNvSpPr>
            <a:spLocks noChangeArrowheads="1"/>
          </p:cNvSpPr>
          <p:nvPr/>
        </p:nvSpPr>
        <p:spPr bwMode="gray">
          <a:xfrm>
            <a:off x="3692726" y="2104201"/>
            <a:ext cx="1959394"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67" name="Text Box 36"/>
          <p:cNvSpPr txBox="1">
            <a:spLocks noChangeArrowheads="1"/>
          </p:cNvSpPr>
          <p:nvPr/>
        </p:nvSpPr>
        <p:spPr bwMode="gray">
          <a:xfrm>
            <a:off x="3983856" y="2132013"/>
            <a:ext cx="1380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000" dirty="0" err="1" smtClean="0">
                <a:solidFill>
                  <a:srgbClr val="C00000"/>
                </a:solidFill>
                <a:effectLst>
                  <a:outerShdw blurRad="38100" dist="38100" dir="2700000" algn="tl">
                    <a:srgbClr val="000000">
                      <a:alpha val="43137"/>
                    </a:srgbClr>
                  </a:outerShdw>
                </a:effectLst>
              </a:rPr>
              <a:t>A_SHReC</a:t>
            </a:r>
            <a:endParaRPr lang="en-US" altLang="zh-TW" sz="2000" dirty="0">
              <a:solidFill>
                <a:srgbClr val="C00000"/>
              </a:solidFill>
              <a:effectLst>
                <a:outerShdw blurRad="38100" dist="38100" dir="2700000" algn="tl">
                  <a:srgbClr val="000000">
                    <a:alpha val="43137"/>
                  </a:srgbClr>
                </a:outerShdw>
              </a:effectLst>
            </a:endParaRPr>
          </a:p>
        </p:txBody>
      </p:sp>
      <p:sp>
        <p:nvSpPr>
          <p:cNvPr id="68" name="Text Box 37"/>
          <p:cNvSpPr txBox="1">
            <a:spLocks noChangeArrowheads="1"/>
          </p:cNvSpPr>
          <p:nvPr/>
        </p:nvSpPr>
        <p:spPr bwMode="gray">
          <a:xfrm>
            <a:off x="3131840" y="2801938"/>
            <a:ext cx="31830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dirty="0"/>
              <a:t>adaptive </a:t>
            </a:r>
            <a:r>
              <a:rPr lang="en-US" altLang="zh-TW" dirty="0" err="1"/>
              <a:t>SHReC</a:t>
            </a:r>
            <a:r>
              <a:rPr lang="en-US" altLang="zh-TW" dirty="0"/>
              <a:t> </a:t>
            </a:r>
            <a:endParaRPr lang="en-US" altLang="zh-TW" dirty="0" smtClean="0"/>
          </a:p>
          <a:p>
            <a:endParaRPr lang="en-US" altLang="zh-TW" dirty="0"/>
          </a:p>
          <a:p>
            <a:r>
              <a:rPr lang="en-US" altLang="zh-TW" dirty="0"/>
              <a:t>R</a:t>
            </a:r>
            <a:r>
              <a:rPr lang="en-US" altLang="zh-TW" dirty="0" smtClean="0"/>
              <a:t>efinements </a:t>
            </a:r>
            <a:r>
              <a:rPr lang="en-US" altLang="zh-TW" dirty="0"/>
              <a:t>extracted from search logs  </a:t>
            </a:r>
            <a:r>
              <a:rPr lang="en-US" altLang="zh-TW" dirty="0" err="1" smtClean="0"/>
              <a:t>arecontinually</a:t>
            </a:r>
            <a:r>
              <a:rPr lang="en-US" altLang="zh-TW" dirty="0" smtClean="0"/>
              <a:t> </a:t>
            </a:r>
            <a:r>
              <a:rPr lang="en-US" altLang="zh-TW" dirty="0"/>
              <a:t>incorporated at periodic intervals</a:t>
            </a:r>
            <a:r>
              <a:rPr lang="en-US" altLang="zh-TW" dirty="0" smtClean="0"/>
              <a:t>.</a:t>
            </a:r>
          </a:p>
          <a:p>
            <a:endParaRPr lang="en-US" altLang="zh-TW" dirty="0" smtClean="0"/>
          </a:p>
          <a:p>
            <a:pPr marL="342900" indent="-342900">
              <a:buFont typeface="Wingdings" pitchFamily="2" charset="2"/>
              <a:buChar char=""/>
            </a:pPr>
            <a:r>
              <a:rPr lang="en-US" altLang="zh-TW" b="1" i="1" dirty="0" smtClean="0"/>
              <a:t>without</a:t>
            </a:r>
            <a:r>
              <a:rPr lang="en-US" altLang="zh-TW" dirty="0" smtClean="0"/>
              <a:t> click information</a:t>
            </a:r>
            <a:endParaRPr lang="en-US" altLang="zh-TW" dirty="0"/>
          </a:p>
          <a:p>
            <a:pPr marL="342900" indent="-342900">
              <a:buFont typeface="Wingdings" pitchFamily="2" charset="2"/>
              <a:buChar char=""/>
            </a:pPr>
            <a:r>
              <a:rPr lang="en-US" altLang="zh-TW" b="1" i="1" dirty="0" smtClean="0"/>
              <a:t>with</a:t>
            </a:r>
            <a:r>
              <a:rPr lang="en-US" altLang="zh-TW" dirty="0" smtClean="0"/>
              <a:t> </a:t>
            </a:r>
            <a:r>
              <a:rPr lang="en-US" altLang="zh-TW" dirty="0"/>
              <a:t>click information</a:t>
            </a:r>
          </a:p>
          <a:p>
            <a:r>
              <a:rPr lang="en-US" altLang="zh-TW" dirty="0" smtClean="0"/>
              <a:t> </a:t>
            </a:r>
            <a:endParaRPr lang="en-US" altLang="zh-TW" dirty="0"/>
          </a:p>
        </p:txBody>
      </p:sp>
      <p:sp>
        <p:nvSpPr>
          <p:cNvPr id="69"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2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17</a:t>
            </a:fld>
            <a:endParaRPr lang="zh-TW" altLang="en-US" sz="1600" dirty="0">
              <a:solidFill>
                <a:schemeClr val="bg1"/>
              </a:solidFill>
            </a:endParaRPr>
          </a:p>
        </p:txBody>
      </p:sp>
    </p:spTree>
    <p:extLst>
      <p:ext uri="{BB962C8B-B14F-4D97-AF65-F5344CB8AC3E}">
        <p14:creationId xmlns:p14="http://schemas.microsoft.com/office/powerpoint/2010/main" val="2048805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18</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矩形 5"/>
          <p:cNvSpPr/>
          <p:nvPr/>
        </p:nvSpPr>
        <p:spPr>
          <a:xfrm>
            <a:off x="683568" y="1174100"/>
            <a:ext cx="1296144" cy="430887"/>
          </a:xfrm>
          <a:prstGeom prst="rect">
            <a:avLst/>
          </a:prstGeom>
          <a:solidFill>
            <a:schemeClr val="accent6">
              <a:lumMod val="20000"/>
              <a:lumOff val="80000"/>
            </a:schemeClr>
          </a:solidFill>
        </p:spPr>
        <p:txBody>
          <a:bodyPr wrap="square">
            <a:spAutoFit/>
          </a:bodyPr>
          <a:lstStyle/>
          <a:p>
            <a:r>
              <a:rPr lang="en-US" altLang="zh-TW" sz="2200" dirty="0" smtClean="0"/>
              <a:t>Datasets:</a:t>
            </a:r>
          </a:p>
        </p:txBody>
      </p:sp>
      <p:graphicFrame>
        <p:nvGraphicFramePr>
          <p:cNvPr id="7" name="表格 6"/>
          <p:cNvGraphicFramePr>
            <a:graphicFrameLocks noGrp="1"/>
          </p:cNvGraphicFramePr>
          <p:nvPr>
            <p:extLst>
              <p:ext uri="{D42A27DB-BD31-4B8C-83A1-F6EECF244321}">
                <p14:modId xmlns:p14="http://schemas.microsoft.com/office/powerpoint/2010/main" val="4017693847"/>
              </p:ext>
            </p:extLst>
          </p:nvPr>
        </p:nvGraphicFramePr>
        <p:xfrm>
          <a:off x="1212304" y="1700808"/>
          <a:ext cx="6096000" cy="1651000"/>
        </p:xfrm>
        <a:graphic>
          <a:graphicData uri="http://schemas.openxmlformats.org/drawingml/2006/table">
            <a:tbl>
              <a:tblPr firstRow="1" bandRow="1">
                <a:tableStyleId>{8FD4443E-F989-4FC4-A0C8-D5A2AF1F390B}</a:tableStyleId>
              </a:tblPr>
              <a:tblGrid>
                <a:gridCol w="2304256"/>
                <a:gridCol w="1759744"/>
                <a:gridCol w="2032000"/>
              </a:tblGrid>
              <a:tr h="370840">
                <a:tc>
                  <a:txBody>
                    <a:bodyPr/>
                    <a:lstStyle/>
                    <a:p>
                      <a:pPr algn="ctr"/>
                      <a:endParaRPr lang="zh-TW" altLang="en-US" i="0" dirty="0"/>
                    </a:p>
                  </a:txBody>
                  <a:tcPr>
                    <a:noFill/>
                  </a:tcPr>
                </a:tc>
                <a:tc>
                  <a:txBody>
                    <a:bodyPr/>
                    <a:lstStyle/>
                    <a:p>
                      <a:pPr algn="ctr"/>
                      <a:r>
                        <a:rPr lang="en-US" altLang="zh-TW" sz="1800" b="0" i="0" u="none" strike="noStrike" kern="1200" baseline="0" dirty="0" smtClean="0">
                          <a:solidFill>
                            <a:schemeClr val="lt1"/>
                          </a:solidFill>
                          <a:latin typeface="+mn-lt"/>
                          <a:ea typeface="+mn-ea"/>
                          <a:cs typeface="+mn-cs"/>
                        </a:rPr>
                        <a:t>University of Essex</a:t>
                      </a:r>
                      <a:endParaRPr lang="zh-TW" altLang="en-US" i="0" dirty="0"/>
                    </a:p>
                  </a:txBody>
                  <a:tcPr/>
                </a:tc>
                <a:tc>
                  <a:txBody>
                    <a:bodyPr/>
                    <a:lstStyle/>
                    <a:p>
                      <a:pPr algn="ctr"/>
                      <a:r>
                        <a:rPr lang="en-US" altLang="zh-TW" sz="1800" b="0" i="0" u="none" strike="noStrike" kern="1200" baseline="0" dirty="0" smtClean="0">
                          <a:solidFill>
                            <a:schemeClr val="lt1"/>
                          </a:solidFill>
                          <a:latin typeface="+mn-lt"/>
                          <a:ea typeface="+mn-ea"/>
                          <a:cs typeface="+mn-cs"/>
                        </a:rPr>
                        <a:t>The Open University</a:t>
                      </a:r>
                      <a:endParaRPr lang="zh-TW" altLang="en-US" i="0" dirty="0"/>
                    </a:p>
                  </a:txBody>
                  <a:tcPr/>
                </a:tc>
              </a:tr>
              <a:tr h="370840">
                <a:tc>
                  <a:txBody>
                    <a:bodyPr/>
                    <a:lstStyle/>
                    <a:p>
                      <a:pPr algn="ctr"/>
                      <a:r>
                        <a:rPr lang="en-US" altLang="zh-TW" dirty="0" smtClean="0">
                          <a:solidFill>
                            <a:srgbClr val="FFFF00"/>
                          </a:solidFill>
                        </a:rPr>
                        <a:t>Document</a:t>
                      </a:r>
                      <a:r>
                        <a:rPr lang="en-US" altLang="zh-TW" baseline="0" dirty="0" smtClean="0">
                          <a:solidFill>
                            <a:srgbClr val="FFFF00"/>
                          </a:solidFill>
                        </a:rPr>
                        <a:t> </a:t>
                      </a:r>
                      <a:r>
                        <a:rPr lang="en-US" altLang="zh-TW" dirty="0" smtClean="0">
                          <a:solidFill>
                            <a:srgbClr val="FFFF00"/>
                          </a:solidFill>
                        </a:rPr>
                        <a:t>collections</a:t>
                      </a:r>
                      <a:endParaRPr lang="zh-TW" altLang="en-US" dirty="0">
                        <a:solidFill>
                          <a:srgbClr val="FFFF00"/>
                        </a:solidFill>
                      </a:endParaRPr>
                    </a:p>
                  </a:txBody>
                  <a:tc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a:lnSpc>
                          <a:spcPct val="150000"/>
                        </a:lnSpc>
                      </a:pPr>
                      <a:r>
                        <a:rPr lang="en-US" altLang="zh-TW" dirty="0" smtClean="0"/>
                        <a:t>77,841</a:t>
                      </a:r>
                      <a:endParaRPr lang="zh-TW" altLang="en-US" dirty="0"/>
                    </a:p>
                  </a:txBody>
                  <a:tc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a:lnSpc>
                          <a:spcPct val="150000"/>
                        </a:lnSpc>
                      </a:pPr>
                      <a:r>
                        <a:rPr lang="en-US" altLang="zh-TW" dirty="0" smtClean="0"/>
                        <a:t>220,059</a:t>
                      </a:r>
                      <a:endParaRPr lang="zh-TW" altLang="en-US" dirty="0"/>
                    </a:p>
                  </a:txBody>
                  <a:tc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r>
              <a:tr h="370840">
                <a:tc>
                  <a:txBody>
                    <a:bodyPr/>
                    <a:lstStyle/>
                    <a:p>
                      <a:pPr algn="ctr"/>
                      <a:r>
                        <a:rPr lang="en-US" altLang="zh-TW" dirty="0" smtClean="0">
                          <a:solidFill>
                            <a:srgbClr val="C00000"/>
                          </a:solidFill>
                        </a:rPr>
                        <a:t>Time</a:t>
                      </a:r>
                      <a:endParaRPr lang="zh-TW" altLang="en-US" dirty="0">
                        <a:solidFill>
                          <a:srgbClr val="C00000"/>
                        </a:solidFill>
                      </a:endParaRPr>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gridSpan="2">
                  <a:txBody>
                    <a:bodyPr/>
                    <a:lstStyle/>
                    <a:p>
                      <a:pPr algn="ctr"/>
                      <a:r>
                        <a:rPr lang="en-US" altLang="zh-TW" dirty="0" smtClean="0">
                          <a:solidFill>
                            <a:schemeClr val="tx1">
                              <a:lumMod val="95000"/>
                              <a:lumOff val="5000"/>
                            </a:schemeClr>
                          </a:solidFill>
                        </a:rPr>
                        <a:t>July 2011~October  2011</a:t>
                      </a:r>
                      <a:endParaRPr lang="zh-TW" altLang="en-US" dirty="0">
                        <a:solidFill>
                          <a:schemeClr val="tx1">
                            <a:lumMod val="95000"/>
                            <a:lumOff val="5000"/>
                          </a:schemeClr>
                        </a:solidFill>
                      </a:endParaRPr>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hMerge="1">
                  <a:txBody>
                    <a:bodyPr/>
                    <a:lstStyle/>
                    <a:p>
                      <a:endParaRPr lang="zh-TW" altLang="en-US" dirty="0"/>
                    </a:p>
                  </a:txBody>
                  <a:tc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r>
            </a:tbl>
          </a:graphicData>
        </a:graphic>
      </p:graphicFrame>
      <p:sp>
        <p:nvSpPr>
          <p:cNvPr id="8" name="矩形 7"/>
          <p:cNvSpPr/>
          <p:nvPr/>
        </p:nvSpPr>
        <p:spPr>
          <a:xfrm>
            <a:off x="179512" y="3546882"/>
            <a:ext cx="8856984" cy="2462213"/>
          </a:xfrm>
          <a:prstGeom prst="rect">
            <a:avLst/>
          </a:prstGeom>
        </p:spPr>
        <p:txBody>
          <a:bodyPr wrap="square">
            <a:spAutoFit/>
          </a:bodyPr>
          <a:lstStyle/>
          <a:p>
            <a:r>
              <a:rPr lang="en-US" altLang="zh-TW" sz="2200" dirty="0"/>
              <a:t>The document collections were created by crawling the </a:t>
            </a:r>
            <a:r>
              <a:rPr lang="en-US" altLang="zh-TW" sz="2200" dirty="0" smtClean="0"/>
              <a:t>main websites </a:t>
            </a:r>
            <a:r>
              <a:rPr lang="en-US" altLang="zh-TW" sz="2200" dirty="0"/>
              <a:t>of the institutions with </a:t>
            </a:r>
            <a:r>
              <a:rPr lang="en-US" altLang="zh-TW" sz="2200" dirty="0" err="1" smtClean="0"/>
              <a:t>Nutch</a:t>
            </a:r>
            <a:r>
              <a:rPr lang="en-US" altLang="zh-TW" sz="2200" dirty="0" smtClean="0"/>
              <a:t>.</a:t>
            </a:r>
          </a:p>
          <a:p>
            <a:endParaRPr lang="en-US" altLang="zh-TW" sz="2200" dirty="0"/>
          </a:p>
          <a:p>
            <a:endParaRPr lang="en-US" altLang="zh-TW" sz="2200" dirty="0" smtClean="0"/>
          </a:p>
          <a:p>
            <a:endParaRPr lang="en-US" altLang="zh-TW" sz="2200" dirty="0" smtClean="0"/>
          </a:p>
          <a:p>
            <a:r>
              <a:rPr lang="en-US" altLang="zh-TW" sz="2200" dirty="0"/>
              <a:t>O</a:t>
            </a:r>
            <a:r>
              <a:rPr lang="en-US" altLang="zh-TW" sz="2200" dirty="0" smtClean="0"/>
              <a:t>btain </a:t>
            </a:r>
            <a:r>
              <a:rPr lang="en-US" altLang="zh-TW" sz="2200" dirty="0"/>
              <a:t>the document </a:t>
            </a:r>
            <a:r>
              <a:rPr lang="en-US" altLang="zh-TW" sz="2200" dirty="0" smtClean="0"/>
              <a:t>frequency of </a:t>
            </a:r>
            <a:r>
              <a:rPr lang="en-US" altLang="zh-TW" sz="2200" dirty="0"/>
              <a:t>any term and </a:t>
            </a:r>
            <a:r>
              <a:rPr lang="en-US" altLang="zh-TW" sz="2200" dirty="0" smtClean="0"/>
              <a:t>co-occurrence </a:t>
            </a:r>
            <a:r>
              <a:rPr lang="en-US" altLang="zh-TW" sz="2200" dirty="0"/>
              <a:t>document </a:t>
            </a:r>
            <a:r>
              <a:rPr lang="en-US" altLang="zh-TW" sz="2200" dirty="0" smtClean="0"/>
              <a:t>frequency of </a:t>
            </a:r>
            <a:r>
              <a:rPr lang="en-US" altLang="zh-TW" sz="2200" dirty="0"/>
              <a:t>any two terms required for </a:t>
            </a:r>
            <a:r>
              <a:rPr lang="en-US" altLang="zh-TW" sz="2200" dirty="0" err="1"/>
              <a:t>SHReC</a:t>
            </a:r>
            <a:r>
              <a:rPr lang="en-US" altLang="zh-TW" sz="2200" dirty="0"/>
              <a:t> creation.</a:t>
            </a:r>
            <a:endParaRPr lang="zh-TW" altLang="en-US" sz="2200" dirty="0"/>
          </a:p>
        </p:txBody>
      </p:sp>
      <p:sp>
        <p:nvSpPr>
          <p:cNvPr id="9" name="向下箭號 8"/>
          <p:cNvSpPr/>
          <p:nvPr/>
        </p:nvSpPr>
        <p:spPr>
          <a:xfrm>
            <a:off x="3995936" y="4437112"/>
            <a:ext cx="432048" cy="57606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329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 calcmode="lin" valueType="num">
                                      <p:cBhvr>
                                        <p:cTn id="10"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87727"/>
            <a:ext cx="84010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19</a:t>
            </a:fld>
            <a:endParaRPr lang="zh-TW" altLang="en-US" sz="16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1" y="2791966"/>
            <a:ext cx="90011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4283968" y="3501008"/>
            <a:ext cx="4608512" cy="0"/>
          </a:xfrm>
          <a:prstGeom prst="line">
            <a:avLst/>
          </a:prstGeom>
          <a:ln w="12700">
            <a:solidFill>
              <a:srgbClr val="FF0000"/>
            </a:solidFill>
            <a:prstDash val="solid"/>
          </a:ln>
        </p:spPr>
        <p:style>
          <a:lnRef idx="3">
            <a:schemeClr val="accent6"/>
          </a:lnRef>
          <a:fillRef idx="0">
            <a:schemeClr val="accent6"/>
          </a:fillRef>
          <a:effectRef idx="2">
            <a:schemeClr val="accent6"/>
          </a:effectRef>
          <a:fontRef idx="minor">
            <a:schemeClr val="tx1"/>
          </a:fontRef>
        </p:style>
      </p:cxnSp>
      <p:cxnSp>
        <p:nvCxnSpPr>
          <p:cNvPr id="9" name="直線接點 8"/>
          <p:cNvCxnSpPr/>
          <p:nvPr/>
        </p:nvCxnSpPr>
        <p:spPr>
          <a:xfrm>
            <a:off x="4572000" y="6525344"/>
            <a:ext cx="3944404" cy="0"/>
          </a:xfrm>
          <a:prstGeom prst="line">
            <a:avLst/>
          </a:prstGeom>
          <a:ln w="12700">
            <a:solidFill>
              <a:srgbClr val="FF0000"/>
            </a:solidFill>
            <a:prstDash val="solid"/>
          </a:ln>
        </p:spPr>
        <p:style>
          <a:lnRef idx="3">
            <a:schemeClr val="accent6"/>
          </a:lnRef>
          <a:fillRef idx="0">
            <a:schemeClr val="accent6"/>
          </a:fillRef>
          <a:effectRef idx="2">
            <a:schemeClr val="accent6"/>
          </a:effectRef>
          <a:fontRef idx="minor">
            <a:schemeClr val="tx1"/>
          </a:fontRef>
        </p:style>
      </p:cxnSp>
      <p:sp>
        <p:nvSpPr>
          <p:cNvPr id="8" name="橢圓 7"/>
          <p:cNvSpPr/>
          <p:nvPr/>
        </p:nvSpPr>
        <p:spPr>
          <a:xfrm>
            <a:off x="4067944" y="3032984"/>
            <a:ext cx="900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二十四角星形 11"/>
          <p:cNvSpPr/>
          <p:nvPr/>
        </p:nvSpPr>
        <p:spPr>
          <a:xfrm>
            <a:off x="7020272" y="908720"/>
            <a:ext cx="1584176" cy="784597"/>
          </a:xfrm>
          <a:prstGeom prst="star24">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smtClean="0"/>
              <a:t>Essex</a:t>
            </a:r>
            <a:endParaRPr lang="zh-TW" altLang="en-US" i="1" dirty="0"/>
          </a:p>
        </p:txBody>
      </p:sp>
      <p:sp>
        <p:nvSpPr>
          <p:cNvPr id="15" name="二十四角星形 14"/>
          <p:cNvSpPr/>
          <p:nvPr/>
        </p:nvSpPr>
        <p:spPr>
          <a:xfrm>
            <a:off x="7020272" y="3796531"/>
            <a:ext cx="1584176" cy="784597"/>
          </a:xfrm>
          <a:prstGeom prst="star24">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i="1" dirty="0" smtClean="0"/>
              <a:t>OU</a:t>
            </a:r>
            <a:endParaRPr lang="zh-TW" altLang="en-US" i="1" dirty="0"/>
          </a:p>
        </p:txBody>
      </p:sp>
      <p:sp>
        <p:nvSpPr>
          <p:cNvPr id="13" name="矩形 12"/>
          <p:cNvSpPr/>
          <p:nvPr/>
        </p:nvSpPr>
        <p:spPr>
          <a:xfrm>
            <a:off x="-139104" y="570166"/>
            <a:ext cx="7547965" cy="338554"/>
          </a:xfrm>
          <a:prstGeom prst="rect">
            <a:avLst/>
          </a:prstGeom>
          <a:noFill/>
        </p:spPr>
        <p:txBody>
          <a:bodyPr wrap="none" lIns="91440" tIns="45720" rIns="91440" bIns="45720">
            <a:spAutoFit/>
          </a:bodyPr>
          <a:lstStyle/>
          <a:p>
            <a:pPr algn="ctr"/>
            <a:r>
              <a:rPr lang="en-US" altLang="zh-TW"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Comparison of different candidate sets for </a:t>
            </a:r>
            <a:r>
              <a:rPr lang="en-US" altLang="zh-TW" sz="16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rPr>
              <a:t>SHReC</a:t>
            </a:r>
            <a:r>
              <a:rPr lang="en-US" altLang="zh-TW"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creation</a:t>
            </a:r>
            <a:endParaRPr lang="zh-TW" alt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783854"/>
            <a:ext cx="90011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725144"/>
            <a:ext cx="84010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34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tx1"/>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tx1"/>
                </a:solidFill>
                <a:latin typeface="Century Schoolbook" pitchFamily="18" charset="0"/>
              </a:rPr>
              <a:t>Concept Hierarchy Model</a:t>
            </a:r>
            <a:endParaRPr lang="en-US" sz="2800" dirty="0" smtClean="0">
              <a:solidFill>
                <a:schemeClr val="tx1"/>
              </a:solidFill>
              <a:latin typeface="Century Schoolbook" pitchFamily="18" charset="0"/>
            </a:endParaRPr>
          </a:p>
          <a:p>
            <a:pPr lvl="1">
              <a:buClr>
                <a:srgbClr val="002060"/>
              </a:buClr>
            </a:pPr>
            <a:r>
              <a:rPr lang="en-US" sz="2400" dirty="0" smtClean="0">
                <a:latin typeface="Century Schoolbook" pitchFamily="18" charset="0"/>
              </a:rPr>
              <a:t>  Building </a:t>
            </a:r>
            <a:r>
              <a:rPr lang="en-US" sz="2400" dirty="0" err="1" smtClean="0">
                <a:latin typeface="Century Schoolbook" pitchFamily="18" charset="0"/>
              </a:rPr>
              <a:t>SHReC</a:t>
            </a:r>
            <a:r>
              <a:rPr lang="en-US" sz="2400" dirty="0" smtClean="0">
                <a:latin typeface="Century Schoolbook" pitchFamily="18" charset="0"/>
              </a:rPr>
              <a:t> Model</a:t>
            </a:r>
          </a:p>
          <a:p>
            <a:pPr marL="617220" lvl="1" indent="-342900">
              <a:buClr>
                <a:srgbClr val="002060"/>
              </a:buClr>
              <a:buFont typeface="Arial" pitchFamily="34" charset="0"/>
              <a:buChar char="•"/>
            </a:pPr>
            <a:r>
              <a:rPr lang="en-US" sz="2400" dirty="0" smtClean="0">
                <a:latin typeface="Century Schoolbook" pitchFamily="18" charset="0"/>
              </a:rPr>
              <a:t>Query Recommender</a:t>
            </a:r>
          </a:p>
          <a:p>
            <a:pPr marL="617220" lvl="1" indent="-342900">
              <a:buClr>
                <a:srgbClr val="002060"/>
              </a:buClr>
              <a:buFont typeface="Arial" pitchFamily="34" charset="0"/>
              <a:buChar char="•"/>
            </a:pPr>
            <a:r>
              <a:rPr lang="en-US" sz="2400" dirty="0" smtClean="0">
                <a:latin typeface="Century Schoolbook" pitchFamily="18" charset="0"/>
              </a:rPr>
              <a:t>Adaptive </a:t>
            </a:r>
            <a:r>
              <a:rPr lang="en-US" sz="2400" dirty="0" err="1" smtClean="0">
                <a:latin typeface="Century Schoolbook" pitchFamily="18" charset="0"/>
              </a:rPr>
              <a:t>SHReC</a:t>
            </a:r>
            <a:r>
              <a:rPr lang="en-US" sz="2400" dirty="0" smtClean="0">
                <a:latin typeface="Century Schoolbook" pitchFamily="18" charset="0"/>
              </a:rPr>
              <a:t> Model</a:t>
            </a:r>
          </a:p>
          <a:p>
            <a:pPr>
              <a:buClr>
                <a:srgbClr val="002060"/>
              </a:buClr>
              <a:buFont typeface="Wingdings" pitchFamily="2" charset="2"/>
              <a:buChar char="Ø"/>
            </a:pPr>
            <a:r>
              <a:rPr lang="en-US" sz="2800" dirty="0" smtClean="0">
                <a:solidFill>
                  <a:schemeClr val="tx1"/>
                </a:solidFill>
                <a:latin typeface="Century Schoolbook" pitchFamily="18" charset="0"/>
              </a:rPr>
              <a:t>Experiment</a:t>
            </a:r>
          </a:p>
          <a:p>
            <a:pPr>
              <a:buClr>
                <a:srgbClr val="002060"/>
              </a:buClr>
              <a:buFont typeface="Wingdings" pitchFamily="2" charset="2"/>
              <a:buChar char="Ø"/>
            </a:pPr>
            <a:r>
              <a:rPr lang="en-US" sz="2800" dirty="0" smtClean="0">
                <a:solidFill>
                  <a:schemeClr val="tx1"/>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0111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2" end="2"/>
                                            </p:txEl>
                                          </p:spTgt>
                                        </p:tgtEl>
                                        <p:attrNameLst>
                                          <p:attrName>style.color</p:attrName>
                                        </p:attrNameLst>
                                      </p:cBhvr>
                                      <p:to>
                                        <a:srgbClr val="A5A5A5"/>
                                      </p:to>
                                    </p:animClr>
                                    <p:animClr clrSpc="rgb" dir="cw">
                                      <p:cBhvr>
                                        <p:cTn id="7" dur="500" fill="hold"/>
                                        <p:tgtEl>
                                          <p:spTgt spid="6">
                                            <p:txEl>
                                              <p:pRg st="2" end="2"/>
                                            </p:txEl>
                                          </p:spTgt>
                                        </p:tgtEl>
                                        <p:attrNameLst>
                                          <p:attrName>fillcolor</p:attrName>
                                        </p:attrNameLst>
                                      </p:cBhvr>
                                      <p:to>
                                        <a:srgbClr val="A5A5A5"/>
                                      </p:to>
                                    </p:animClr>
                                    <p:set>
                                      <p:cBhvr>
                                        <p:cTn id="8" dur="500" fill="hold"/>
                                        <p:tgtEl>
                                          <p:spTgt spid="6">
                                            <p:txEl>
                                              <p:pRg st="2" end="2"/>
                                            </p:txEl>
                                          </p:spTgt>
                                        </p:tgtEl>
                                        <p:attrNameLst>
                                          <p:attrName>fill.type</p:attrName>
                                        </p:attrNameLst>
                                      </p:cBhvr>
                                      <p:to>
                                        <p:strVal val="solid"/>
                                      </p:to>
                                    </p:set>
                                    <p:set>
                                      <p:cBhvr>
                                        <p:cTn id="9" dur="500" fill="hold"/>
                                        <p:tgtEl>
                                          <p:spTgt spid="6">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6">
                                            <p:txEl>
                                              <p:pRg st="3" end="3"/>
                                            </p:txEl>
                                          </p:spTgt>
                                        </p:tgtEl>
                                        <p:attrNameLst>
                                          <p:attrName>style.color</p:attrName>
                                        </p:attrNameLst>
                                      </p:cBhvr>
                                      <p:to>
                                        <a:srgbClr val="A5A5A5"/>
                                      </p:to>
                                    </p:animClr>
                                    <p:animClr clrSpc="rgb" dir="cw">
                                      <p:cBhvr>
                                        <p:cTn id="12" dur="500" fill="hold"/>
                                        <p:tgtEl>
                                          <p:spTgt spid="6">
                                            <p:txEl>
                                              <p:pRg st="3" end="3"/>
                                            </p:txEl>
                                          </p:spTgt>
                                        </p:tgtEl>
                                        <p:attrNameLst>
                                          <p:attrName>fillcolor</p:attrName>
                                        </p:attrNameLst>
                                      </p:cBhvr>
                                      <p:to>
                                        <a:srgbClr val="A5A5A5"/>
                                      </p:to>
                                    </p:animClr>
                                    <p:set>
                                      <p:cBhvr>
                                        <p:cTn id="13" dur="500" fill="hold"/>
                                        <p:tgtEl>
                                          <p:spTgt spid="6">
                                            <p:txEl>
                                              <p:pRg st="3" end="3"/>
                                            </p:txEl>
                                          </p:spTgt>
                                        </p:tgtEl>
                                        <p:attrNameLst>
                                          <p:attrName>fill.type</p:attrName>
                                        </p:attrNameLst>
                                      </p:cBhvr>
                                      <p:to>
                                        <p:strVal val="solid"/>
                                      </p:to>
                                    </p:set>
                                    <p:set>
                                      <p:cBhvr>
                                        <p:cTn id="14" dur="500" fill="hold"/>
                                        <p:tgtEl>
                                          <p:spTgt spid="6">
                                            <p:txEl>
                                              <p:pRg st="3" end="3"/>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6">
                                            <p:txEl>
                                              <p:pRg st="4" end="4"/>
                                            </p:txEl>
                                          </p:spTgt>
                                        </p:tgtEl>
                                        <p:attrNameLst>
                                          <p:attrName>style.color</p:attrName>
                                        </p:attrNameLst>
                                      </p:cBhvr>
                                      <p:to>
                                        <a:srgbClr val="A5A5A5"/>
                                      </p:to>
                                    </p:animClr>
                                    <p:animClr clrSpc="rgb" dir="cw">
                                      <p:cBhvr>
                                        <p:cTn id="17" dur="500" fill="hold"/>
                                        <p:tgtEl>
                                          <p:spTgt spid="6">
                                            <p:txEl>
                                              <p:pRg st="4" end="4"/>
                                            </p:txEl>
                                          </p:spTgt>
                                        </p:tgtEl>
                                        <p:attrNameLst>
                                          <p:attrName>fillcolor</p:attrName>
                                        </p:attrNameLst>
                                      </p:cBhvr>
                                      <p:to>
                                        <a:srgbClr val="A5A5A5"/>
                                      </p:to>
                                    </p:animClr>
                                    <p:set>
                                      <p:cBhvr>
                                        <p:cTn id="18" dur="500" fill="hold"/>
                                        <p:tgtEl>
                                          <p:spTgt spid="6">
                                            <p:txEl>
                                              <p:pRg st="4" end="4"/>
                                            </p:txEl>
                                          </p:spTgt>
                                        </p:tgtEl>
                                        <p:attrNameLst>
                                          <p:attrName>fill.type</p:attrName>
                                        </p:attrNameLst>
                                      </p:cBhvr>
                                      <p:to>
                                        <p:strVal val="solid"/>
                                      </p:to>
                                    </p:set>
                                    <p:set>
                                      <p:cBhvr>
                                        <p:cTn id="19" dur="500" fill="hold"/>
                                        <p:tgtEl>
                                          <p:spTgt spid="6">
                                            <p:txEl>
                                              <p:pRg st="4" end="4"/>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6">
                                            <p:txEl>
                                              <p:pRg st="5" end="5"/>
                                            </p:txEl>
                                          </p:spTgt>
                                        </p:tgtEl>
                                        <p:attrNameLst>
                                          <p:attrName>style.color</p:attrName>
                                        </p:attrNameLst>
                                      </p:cBhvr>
                                      <p:to>
                                        <a:srgbClr val="A5A5A5"/>
                                      </p:to>
                                    </p:animClr>
                                    <p:animClr clrSpc="rgb" dir="cw">
                                      <p:cBhvr>
                                        <p:cTn id="22" dur="500" fill="hold"/>
                                        <p:tgtEl>
                                          <p:spTgt spid="6">
                                            <p:txEl>
                                              <p:pRg st="5" end="5"/>
                                            </p:txEl>
                                          </p:spTgt>
                                        </p:tgtEl>
                                        <p:attrNameLst>
                                          <p:attrName>fillcolor</p:attrName>
                                        </p:attrNameLst>
                                      </p:cBhvr>
                                      <p:to>
                                        <a:srgbClr val="A5A5A5"/>
                                      </p:to>
                                    </p:animClr>
                                    <p:set>
                                      <p:cBhvr>
                                        <p:cTn id="23" dur="500" fill="hold"/>
                                        <p:tgtEl>
                                          <p:spTgt spid="6">
                                            <p:txEl>
                                              <p:pRg st="5" end="5"/>
                                            </p:txEl>
                                          </p:spTgt>
                                        </p:tgtEl>
                                        <p:attrNameLst>
                                          <p:attrName>fill.type</p:attrName>
                                        </p:attrNameLst>
                                      </p:cBhvr>
                                      <p:to>
                                        <p:strVal val="solid"/>
                                      </p:to>
                                    </p:set>
                                    <p:set>
                                      <p:cBhvr>
                                        <p:cTn id="24" dur="500" fill="hold"/>
                                        <p:tgtEl>
                                          <p:spTgt spid="6">
                                            <p:txEl>
                                              <p:pRg st="5" end="5"/>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6">
                                            <p:txEl>
                                              <p:pRg st="6" end="6"/>
                                            </p:txEl>
                                          </p:spTgt>
                                        </p:tgtEl>
                                        <p:attrNameLst>
                                          <p:attrName>style.color</p:attrName>
                                        </p:attrNameLst>
                                      </p:cBhvr>
                                      <p:to>
                                        <a:srgbClr val="A5A5A5"/>
                                      </p:to>
                                    </p:animClr>
                                    <p:animClr clrSpc="rgb" dir="cw">
                                      <p:cBhvr>
                                        <p:cTn id="27" dur="500" fill="hold"/>
                                        <p:tgtEl>
                                          <p:spTgt spid="6">
                                            <p:txEl>
                                              <p:pRg st="6" end="6"/>
                                            </p:txEl>
                                          </p:spTgt>
                                        </p:tgtEl>
                                        <p:attrNameLst>
                                          <p:attrName>fillcolor</p:attrName>
                                        </p:attrNameLst>
                                      </p:cBhvr>
                                      <p:to>
                                        <a:srgbClr val="A5A5A5"/>
                                      </p:to>
                                    </p:animClr>
                                    <p:set>
                                      <p:cBhvr>
                                        <p:cTn id="28" dur="500" fill="hold"/>
                                        <p:tgtEl>
                                          <p:spTgt spid="6">
                                            <p:txEl>
                                              <p:pRg st="6" end="6"/>
                                            </p:txEl>
                                          </p:spTgt>
                                        </p:tgtEl>
                                        <p:attrNameLst>
                                          <p:attrName>fill.type</p:attrName>
                                        </p:attrNameLst>
                                      </p:cBhvr>
                                      <p:to>
                                        <p:strVal val="solid"/>
                                      </p:to>
                                    </p:set>
                                    <p:set>
                                      <p:cBhvr>
                                        <p:cTn id="29" dur="500" fill="hold"/>
                                        <p:tgtEl>
                                          <p:spTgt spid="6">
                                            <p:txEl>
                                              <p:pRg st="6" end="6"/>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6">
                                            <p:txEl>
                                              <p:pRg st="7" end="7"/>
                                            </p:txEl>
                                          </p:spTgt>
                                        </p:tgtEl>
                                        <p:attrNameLst>
                                          <p:attrName>style.color</p:attrName>
                                        </p:attrNameLst>
                                      </p:cBhvr>
                                      <p:to>
                                        <a:srgbClr val="A5A5A5"/>
                                      </p:to>
                                    </p:animClr>
                                    <p:animClr clrSpc="rgb" dir="cw">
                                      <p:cBhvr>
                                        <p:cTn id="32" dur="500" fill="hold"/>
                                        <p:tgtEl>
                                          <p:spTgt spid="6">
                                            <p:txEl>
                                              <p:pRg st="7" end="7"/>
                                            </p:txEl>
                                          </p:spTgt>
                                        </p:tgtEl>
                                        <p:attrNameLst>
                                          <p:attrName>fillcolor</p:attrName>
                                        </p:attrNameLst>
                                      </p:cBhvr>
                                      <p:to>
                                        <a:srgbClr val="A5A5A5"/>
                                      </p:to>
                                    </p:animClr>
                                    <p:set>
                                      <p:cBhvr>
                                        <p:cTn id="33" dur="500" fill="hold"/>
                                        <p:tgtEl>
                                          <p:spTgt spid="6">
                                            <p:txEl>
                                              <p:pRg st="7" end="7"/>
                                            </p:txEl>
                                          </p:spTgt>
                                        </p:tgtEl>
                                        <p:attrNameLst>
                                          <p:attrName>fill.type</p:attrName>
                                        </p:attrNameLst>
                                      </p:cBhvr>
                                      <p:to>
                                        <p:strVal val="solid"/>
                                      </p:to>
                                    </p:set>
                                    <p:set>
                                      <p:cBhvr>
                                        <p:cTn id="34" dur="500" fill="hold"/>
                                        <p:tgtEl>
                                          <p:spTgt spid="6">
                                            <p:txEl>
                                              <p:pRg st="7" end="7"/>
                                            </p:txEl>
                                          </p:spTgt>
                                        </p:tgtEl>
                                        <p:attrNameLst>
                                          <p:attrName>fill.on</p:attrName>
                                        </p:attrNameLst>
                                      </p:cBhvr>
                                      <p:to>
                                        <p:strVal val="true"/>
                                      </p:to>
                                    </p:set>
                                  </p:childTnLst>
                                </p:cTn>
                              </p:par>
                              <p:par>
                                <p:cTn id="35" presetID="15" presetClass="emph" presetSubtype="0" nodeType="withEffect">
                                  <p:stCondLst>
                                    <p:cond delay="0"/>
                                  </p:stCondLst>
                                  <p:iterate type="lt">
                                    <p:tmAbs val="25"/>
                                  </p:iterate>
                                  <p:childTnLst>
                                    <p:set>
                                      <p:cBhvr override="childStyle">
                                        <p:cTn id="36"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20</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Experiment-1</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矩形 5"/>
          <p:cNvSpPr/>
          <p:nvPr/>
        </p:nvSpPr>
        <p:spPr>
          <a:xfrm>
            <a:off x="467544" y="1174100"/>
            <a:ext cx="8424936" cy="830997"/>
          </a:xfrm>
          <a:prstGeom prst="rect">
            <a:avLst/>
          </a:prstGeom>
        </p:spPr>
        <p:txBody>
          <a:bodyPr wrap="square">
            <a:spAutoFit/>
          </a:bodyPr>
          <a:lstStyle/>
          <a:p>
            <a:pPr marL="342900" indent="-342900">
              <a:buFont typeface="Arial" pitchFamily="34" charset="0"/>
              <a:buChar char="•"/>
            </a:pPr>
            <a:r>
              <a:rPr lang="en-US" altLang="zh-TW" sz="2400" dirty="0" smtClean="0">
                <a:effectLst>
                  <a:outerShdw blurRad="38100" dist="38100" dir="2700000" algn="tl">
                    <a:srgbClr val="000000">
                      <a:alpha val="43137"/>
                    </a:srgbClr>
                  </a:outerShdw>
                </a:effectLst>
              </a:rPr>
              <a:t>Evaluation methodology</a:t>
            </a:r>
          </a:p>
          <a:p>
            <a:r>
              <a:rPr lang="en-US" altLang="zh-TW" sz="2400" dirty="0" smtClean="0">
                <a:effectLst>
                  <a:outerShdw blurRad="38100" dist="38100" dir="2700000" algn="tl">
                    <a:srgbClr val="000000">
                      <a:alpha val="43137"/>
                    </a:srgbClr>
                  </a:outerShdw>
                </a:effectLst>
              </a:rPr>
              <a:t>    </a:t>
            </a:r>
            <a:r>
              <a:rPr lang="en-US" altLang="zh-TW" sz="2000" dirty="0"/>
              <a:t>Mean Reciprocal Rank (MRR) score</a:t>
            </a:r>
            <a:endParaRPr lang="en-US" altLang="zh-TW" sz="2000"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38536"/>
            <a:ext cx="235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表格 6"/>
          <p:cNvGraphicFramePr>
            <a:graphicFrameLocks noGrp="1"/>
          </p:cNvGraphicFramePr>
          <p:nvPr>
            <p:extLst>
              <p:ext uri="{D42A27DB-BD31-4B8C-83A1-F6EECF244321}">
                <p14:modId xmlns:p14="http://schemas.microsoft.com/office/powerpoint/2010/main" val="2633867387"/>
              </p:ext>
            </p:extLst>
          </p:nvPr>
        </p:nvGraphicFramePr>
        <p:xfrm>
          <a:off x="4376184" y="2420888"/>
          <a:ext cx="4300264" cy="640080"/>
        </p:xfrm>
        <a:graphic>
          <a:graphicData uri="http://schemas.openxmlformats.org/drawingml/2006/table">
            <a:tbl>
              <a:tblPr/>
              <a:tblGrid>
                <a:gridCol w="1302319"/>
                <a:gridCol w="765697"/>
                <a:gridCol w="1080120"/>
                <a:gridCol w="1152128"/>
              </a:tblGrid>
              <a:tr h="0">
                <a:tc>
                  <a:txBody>
                    <a:bodyPr/>
                    <a:lstStyle/>
                    <a:p>
                      <a:pPr algn="ctr"/>
                      <a:r>
                        <a:rPr lang="en-US" dirty="0">
                          <a:effectLst/>
                        </a:rPr>
                        <a:t>Reciprocal rank</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effectLst/>
                        </a:rPr>
                        <a:t>1/2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effectLst/>
                        </a:rPr>
                        <a:t>1/3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effectLst/>
                        </a:rPr>
                        <a:t>1</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3728610460"/>
              </p:ext>
            </p:extLst>
          </p:nvPr>
        </p:nvGraphicFramePr>
        <p:xfrm>
          <a:off x="6516216" y="1124744"/>
          <a:ext cx="936104" cy="1097280"/>
        </p:xfrm>
        <a:graphic>
          <a:graphicData uri="http://schemas.openxmlformats.org/drawingml/2006/table">
            <a:tbl>
              <a:tblPr>
                <a:tableStyleId>{284E427A-3D55-4303-BF80-6455036E1DE7}</a:tableStyleId>
              </a:tblPr>
              <a:tblGrid>
                <a:gridCol w="936104"/>
              </a:tblGrid>
              <a:tr h="337160">
                <a:tc>
                  <a:txBody>
                    <a:bodyPr/>
                    <a:lstStyle/>
                    <a:p>
                      <a:pPr algn="ctr"/>
                      <a:r>
                        <a:rPr lang="en-US" dirty="0" smtClean="0">
                          <a:effectLst/>
                        </a:rPr>
                        <a:t>doggy</a:t>
                      </a:r>
                      <a:endParaRPr lang="en-US" dirty="0">
                        <a:effectLst/>
                      </a:endParaRPr>
                    </a:p>
                  </a:txBody>
                  <a:tcPr anchor="ctr"/>
                </a:tc>
              </a:tr>
              <a:tr h="0">
                <a:tc>
                  <a:txBody>
                    <a:bodyPr/>
                    <a:lstStyle/>
                    <a:p>
                      <a:pPr algn="ctr"/>
                      <a:r>
                        <a:rPr lang="en-US" altLang="zh-TW" b="0" dirty="0" smtClean="0">
                          <a:solidFill>
                            <a:schemeClr val="tx1"/>
                          </a:solidFill>
                          <a:effectLst/>
                        </a:rPr>
                        <a:t>dogs</a:t>
                      </a:r>
                      <a:endParaRPr lang="en-US" b="0" dirty="0">
                        <a:solidFill>
                          <a:schemeClr val="tx1"/>
                        </a:solidFill>
                        <a:effectLst/>
                      </a:endParaRPr>
                    </a:p>
                  </a:txBody>
                  <a:tcPr anchor="ctr"/>
                </a:tc>
              </a:tr>
              <a:tr h="0">
                <a:tc>
                  <a:txBody>
                    <a:bodyPr/>
                    <a:lstStyle/>
                    <a:p>
                      <a:pPr algn="ctr"/>
                      <a:r>
                        <a:rPr lang="en-US" altLang="zh-TW" sz="1800" b="1" i="0" kern="1200" dirty="0" smtClean="0">
                          <a:solidFill>
                            <a:srgbClr val="FF0000"/>
                          </a:solidFill>
                          <a:effectLst/>
                          <a:latin typeface="+mn-lt"/>
                          <a:ea typeface="+mn-ea"/>
                          <a:cs typeface="+mn-cs"/>
                        </a:rPr>
                        <a:t>doggie</a:t>
                      </a:r>
                      <a:endParaRPr lang="en-US" sz="1800" b="1" dirty="0">
                        <a:solidFill>
                          <a:srgbClr val="FF0000"/>
                        </a:solidFill>
                        <a:effectLst/>
                      </a:endParaRPr>
                    </a:p>
                  </a:txBody>
                  <a:tcPr anchor="ctr"/>
                </a:tc>
              </a:tr>
            </a:tbl>
          </a:graphicData>
        </a:graphic>
      </p:graphicFrame>
      <p:sp>
        <p:nvSpPr>
          <p:cNvPr id="13" name="矩形 12"/>
          <p:cNvSpPr/>
          <p:nvPr/>
        </p:nvSpPr>
        <p:spPr>
          <a:xfrm>
            <a:off x="6516216" y="1125767"/>
            <a:ext cx="936000" cy="108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1" name="表格 10"/>
          <p:cNvGraphicFramePr>
            <a:graphicFrameLocks noGrp="1"/>
          </p:cNvGraphicFramePr>
          <p:nvPr>
            <p:extLst>
              <p:ext uri="{D42A27DB-BD31-4B8C-83A1-F6EECF244321}">
                <p14:modId xmlns:p14="http://schemas.microsoft.com/office/powerpoint/2010/main" val="2021686498"/>
              </p:ext>
            </p:extLst>
          </p:nvPr>
        </p:nvGraphicFramePr>
        <p:xfrm>
          <a:off x="4716008" y="542960"/>
          <a:ext cx="1954488" cy="365760"/>
        </p:xfrm>
        <a:graphic>
          <a:graphicData uri="http://schemas.openxmlformats.org/drawingml/2006/table">
            <a:tbl>
              <a:tblPr/>
              <a:tblGrid>
                <a:gridCol w="874368"/>
                <a:gridCol w="1080120"/>
              </a:tblGrid>
              <a:tr h="0">
                <a:tc>
                  <a:txBody>
                    <a:bodyPr/>
                    <a:lstStyle/>
                    <a:p>
                      <a:pPr algn="ctr"/>
                      <a:r>
                        <a:rPr lang="en-US" dirty="0">
                          <a:effectLst/>
                        </a:rPr>
                        <a:t>Query</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effectLst/>
                        </a:rPr>
                        <a:t>dog</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bl>
          </a:graphicData>
        </a:graphic>
      </p:graphicFrame>
      <mc:AlternateContent xmlns:mc="http://schemas.openxmlformats.org/markup-compatibility/2006" xmlns:a14="http://schemas.microsoft.com/office/drawing/2010/main">
        <mc:Choice Requires="a14">
          <p:sp>
            <p:nvSpPr>
              <p:cNvPr id="16" name="文字方塊 15"/>
              <p:cNvSpPr txBox="1"/>
              <p:nvPr/>
            </p:nvSpPr>
            <p:spPr>
              <a:xfrm>
                <a:off x="5628699" y="3068960"/>
                <a:ext cx="3018775" cy="631391"/>
              </a:xfrm>
              <a:prstGeom prst="rect">
                <a:avLst/>
              </a:prstGeom>
              <a:noFill/>
            </p:spPr>
            <p:txBody>
              <a:bodyPr wrap="none" rtlCol="0">
                <a:spAutoFit/>
              </a:bodyPr>
              <a:lstStyle/>
              <a:p>
                <a:r>
                  <a:rPr lang="en-US" altLang="zh-TW" dirty="0" smtClean="0"/>
                  <a:t>MRR = </a:t>
                </a:r>
                <a14:m>
                  <m:oMath xmlns:m="http://schemas.openxmlformats.org/officeDocument/2006/math">
                    <m:f>
                      <m:fPr>
                        <m:ctrlPr>
                          <a:rPr lang="en-US" altLang="zh-TW" sz="2400" i="1" smtClean="0">
                            <a:latin typeface="Cambria Math"/>
                          </a:rPr>
                        </m:ctrlPr>
                      </m:fPr>
                      <m:num>
                        <m:r>
                          <a:rPr lang="en-US" altLang="zh-TW" sz="2400" b="0" i="1" smtClean="0">
                            <a:latin typeface="Cambria Math"/>
                          </a:rPr>
                          <m:t>1/2+1/3+1</m:t>
                        </m:r>
                      </m:num>
                      <m:den>
                        <m:r>
                          <a:rPr lang="en-US" altLang="zh-TW" sz="2400" b="0" i="1" smtClean="0">
                            <a:latin typeface="Cambria Math"/>
                          </a:rPr>
                          <m:t>3</m:t>
                        </m:r>
                      </m:den>
                    </m:f>
                  </m:oMath>
                </a14:m>
                <a:r>
                  <a:rPr lang="zh-TW" altLang="en-US" sz="2400" dirty="0" smtClean="0"/>
                  <a:t> </a:t>
                </a:r>
                <a:r>
                  <a:rPr lang="en-US" altLang="zh-TW" sz="2400" dirty="0" smtClean="0"/>
                  <a:t>= </a:t>
                </a:r>
                <a:r>
                  <a:rPr lang="en-US" altLang="zh-TW" sz="2000" dirty="0"/>
                  <a:t>0.61</a:t>
                </a:r>
                <a:endParaRPr lang="zh-TW" altLang="en-US" sz="20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5628699" y="3068960"/>
                <a:ext cx="3018775" cy="631391"/>
              </a:xfrm>
              <a:prstGeom prst="rect">
                <a:avLst/>
              </a:prstGeom>
              <a:blipFill rotWithShape="1">
                <a:blip r:embed="rId4"/>
                <a:stretch>
                  <a:fillRect l="-1613" r="-1210" b="-7692"/>
                </a:stretch>
              </a:blipFill>
            </p:spPr>
            <p:txBody>
              <a:bodyPr/>
              <a:lstStyle/>
              <a:p>
                <a:r>
                  <a:rPr lang="zh-TW" altLang="en-US">
                    <a:noFill/>
                  </a:rPr>
                  <a:t> </a:t>
                </a:r>
              </a:p>
            </p:txBody>
          </p:sp>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905392"/>
            <a:ext cx="4433820" cy="29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257810" y="3563724"/>
            <a:ext cx="851515" cy="369332"/>
          </a:xfrm>
          <a:prstGeom prst="rect">
            <a:avLst/>
          </a:prstGeom>
        </p:spPr>
        <p:txBody>
          <a:bodyPr wrap="none">
            <a:spAutoFit/>
          </a:bodyPr>
          <a:lstStyle/>
          <a:p>
            <a:pPr algn="ctr"/>
            <a:r>
              <a:rPr lang="en-US" altLang="zh-TW" b="1" i="1" dirty="0"/>
              <a:t>Essex</a:t>
            </a:r>
            <a:endParaRPr lang="zh-TW" altLang="en-US" b="1" i="1"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200" y="3855624"/>
            <a:ext cx="4516288" cy="295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a:off x="4545140" y="3563724"/>
            <a:ext cx="530916" cy="369332"/>
          </a:xfrm>
          <a:prstGeom prst="rect">
            <a:avLst/>
          </a:prstGeom>
        </p:spPr>
        <p:txBody>
          <a:bodyPr wrap="none">
            <a:spAutoFit/>
          </a:bodyPr>
          <a:lstStyle/>
          <a:p>
            <a:pPr algn="ctr"/>
            <a:r>
              <a:rPr lang="en-US" altLang="zh-TW" b="1" i="1" dirty="0" smtClean="0"/>
              <a:t>OU</a:t>
            </a:r>
            <a:endParaRPr lang="zh-TW" altLang="en-US" b="1" i="1" dirty="0"/>
          </a:p>
        </p:txBody>
      </p:sp>
      <p:graphicFrame>
        <p:nvGraphicFramePr>
          <p:cNvPr id="20" name="表格 19"/>
          <p:cNvGraphicFramePr>
            <a:graphicFrameLocks noGrp="1"/>
          </p:cNvGraphicFramePr>
          <p:nvPr>
            <p:extLst>
              <p:ext uri="{D42A27DB-BD31-4B8C-83A1-F6EECF244321}">
                <p14:modId xmlns:p14="http://schemas.microsoft.com/office/powerpoint/2010/main" val="2816793759"/>
              </p:ext>
            </p:extLst>
          </p:nvPr>
        </p:nvGraphicFramePr>
        <p:xfrm>
          <a:off x="5364088" y="1124744"/>
          <a:ext cx="936104" cy="1097280"/>
        </p:xfrm>
        <a:graphic>
          <a:graphicData uri="http://schemas.openxmlformats.org/drawingml/2006/table">
            <a:tbl>
              <a:tblPr>
                <a:tableStyleId>{284E427A-3D55-4303-BF80-6455036E1DE7}</a:tableStyleId>
              </a:tblPr>
              <a:tblGrid>
                <a:gridCol w="936104"/>
              </a:tblGrid>
              <a:tr h="337160">
                <a:tc>
                  <a:txBody>
                    <a:bodyPr/>
                    <a:lstStyle/>
                    <a:p>
                      <a:pPr algn="ctr"/>
                      <a:r>
                        <a:rPr lang="en-US" dirty="0" smtClean="0">
                          <a:effectLst/>
                        </a:rPr>
                        <a:t>doggy</a:t>
                      </a:r>
                      <a:endParaRPr lang="en-US" dirty="0">
                        <a:effectLst/>
                      </a:endParaRPr>
                    </a:p>
                  </a:txBody>
                  <a:tcPr anchor="ctr"/>
                </a:tc>
              </a:tr>
              <a:tr h="0">
                <a:tc>
                  <a:txBody>
                    <a:bodyPr/>
                    <a:lstStyle/>
                    <a:p>
                      <a:pPr algn="ctr"/>
                      <a:r>
                        <a:rPr lang="en-US" altLang="zh-TW" b="1" dirty="0" smtClean="0">
                          <a:solidFill>
                            <a:srgbClr val="FF0000"/>
                          </a:solidFill>
                          <a:effectLst/>
                        </a:rPr>
                        <a:t>dogs</a:t>
                      </a:r>
                      <a:endParaRPr lang="en-US" b="1" dirty="0">
                        <a:solidFill>
                          <a:srgbClr val="FF0000"/>
                        </a:solidFill>
                        <a:effectLst/>
                      </a:endParaRPr>
                    </a:p>
                  </a:txBody>
                  <a:tcPr anchor="ctr"/>
                </a:tc>
              </a:tr>
              <a:tr h="0">
                <a:tc>
                  <a:txBody>
                    <a:bodyPr/>
                    <a:lstStyle/>
                    <a:p>
                      <a:pPr algn="ctr"/>
                      <a:r>
                        <a:rPr lang="en-US" altLang="zh-TW" sz="1800" b="0" i="0" kern="1200" dirty="0" smtClean="0">
                          <a:solidFill>
                            <a:schemeClr val="dk1"/>
                          </a:solidFill>
                          <a:effectLst/>
                          <a:latin typeface="+mn-lt"/>
                          <a:ea typeface="+mn-ea"/>
                          <a:cs typeface="+mn-cs"/>
                        </a:rPr>
                        <a:t>doggie</a:t>
                      </a:r>
                      <a:endParaRPr lang="en-US" sz="1800" dirty="0">
                        <a:effectLst/>
                      </a:endParaRPr>
                    </a:p>
                  </a:txBody>
                  <a:tcPr anchor="ctr"/>
                </a:tc>
              </a:tr>
            </a:tbl>
          </a:graphicData>
        </a:graphic>
      </p:graphicFrame>
      <p:sp>
        <p:nvSpPr>
          <p:cNvPr id="21" name="矩形 20"/>
          <p:cNvSpPr/>
          <p:nvPr/>
        </p:nvSpPr>
        <p:spPr>
          <a:xfrm>
            <a:off x="5364088" y="1125767"/>
            <a:ext cx="936000" cy="108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2" name="表格 21"/>
          <p:cNvGraphicFramePr>
            <a:graphicFrameLocks noGrp="1"/>
          </p:cNvGraphicFramePr>
          <p:nvPr>
            <p:extLst>
              <p:ext uri="{D42A27DB-BD31-4B8C-83A1-F6EECF244321}">
                <p14:modId xmlns:p14="http://schemas.microsoft.com/office/powerpoint/2010/main" val="3902865973"/>
              </p:ext>
            </p:extLst>
          </p:nvPr>
        </p:nvGraphicFramePr>
        <p:xfrm>
          <a:off x="7668344" y="1124744"/>
          <a:ext cx="936104" cy="1097280"/>
        </p:xfrm>
        <a:graphic>
          <a:graphicData uri="http://schemas.openxmlformats.org/drawingml/2006/table">
            <a:tbl>
              <a:tblPr>
                <a:tableStyleId>{284E427A-3D55-4303-BF80-6455036E1DE7}</a:tableStyleId>
              </a:tblPr>
              <a:tblGrid>
                <a:gridCol w="936104"/>
              </a:tblGrid>
              <a:tr h="337160">
                <a:tc>
                  <a:txBody>
                    <a:bodyPr/>
                    <a:lstStyle/>
                    <a:p>
                      <a:pPr algn="ctr"/>
                      <a:r>
                        <a:rPr lang="en-US" b="1" dirty="0" smtClean="0">
                          <a:solidFill>
                            <a:srgbClr val="FF0000"/>
                          </a:solidFill>
                          <a:effectLst/>
                        </a:rPr>
                        <a:t>doggy</a:t>
                      </a:r>
                      <a:endParaRPr lang="en-US" b="1" dirty="0">
                        <a:solidFill>
                          <a:srgbClr val="FF0000"/>
                        </a:solidFill>
                        <a:effectLst/>
                      </a:endParaRPr>
                    </a:p>
                  </a:txBody>
                  <a:tcPr anchor="ctr"/>
                </a:tc>
              </a:tr>
              <a:tr h="0">
                <a:tc>
                  <a:txBody>
                    <a:bodyPr/>
                    <a:lstStyle/>
                    <a:p>
                      <a:pPr algn="ctr"/>
                      <a:r>
                        <a:rPr lang="en-US" altLang="zh-TW" b="0" dirty="0" smtClean="0">
                          <a:solidFill>
                            <a:schemeClr val="tx1"/>
                          </a:solidFill>
                          <a:effectLst/>
                        </a:rPr>
                        <a:t>dogs</a:t>
                      </a:r>
                      <a:endParaRPr lang="en-US" b="0" dirty="0">
                        <a:solidFill>
                          <a:schemeClr val="tx1"/>
                        </a:solidFill>
                        <a:effectLst/>
                      </a:endParaRPr>
                    </a:p>
                  </a:txBody>
                  <a:tcPr anchor="ctr"/>
                </a:tc>
              </a:tr>
              <a:tr h="0">
                <a:tc>
                  <a:txBody>
                    <a:bodyPr/>
                    <a:lstStyle/>
                    <a:p>
                      <a:pPr algn="ctr"/>
                      <a:r>
                        <a:rPr lang="en-US" altLang="zh-TW" sz="1800" b="0" i="0" kern="1200" dirty="0" smtClean="0">
                          <a:solidFill>
                            <a:schemeClr val="dk1"/>
                          </a:solidFill>
                          <a:effectLst/>
                          <a:latin typeface="+mn-lt"/>
                          <a:ea typeface="+mn-ea"/>
                          <a:cs typeface="+mn-cs"/>
                        </a:rPr>
                        <a:t>doggie</a:t>
                      </a:r>
                      <a:endParaRPr lang="en-US" sz="1800" dirty="0">
                        <a:effectLst/>
                      </a:endParaRPr>
                    </a:p>
                  </a:txBody>
                  <a:tcPr anchor="ctr"/>
                </a:tc>
              </a:tr>
            </a:tbl>
          </a:graphicData>
        </a:graphic>
      </p:graphicFrame>
      <p:sp>
        <p:nvSpPr>
          <p:cNvPr id="24" name="矩形 23"/>
          <p:cNvSpPr/>
          <p:nvPr/>
        </p:nvSpPr>
        <p:spPr>
          <a:xfrm>
            <a:off x="7668344" y="1125767"/>
            <a:ext cx="936000" cy="108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3775241" y="4077072"/>
            <a:ext cx="652743" cy="276999"/>
          </a:xfrm>
          <a:prstGeom prst="rect">
            <a:avLst/>
          </a:prstGeom>
          <a:noFill/>
        </p:spPr>
        <p:txBody>
          <a:bodyPr wrap="none" rtlCol="0">
            <a:spAutoFit/>
          </a:bodyPr>
          <a:lstStyle/>
          <a:p>
            <a:r>
              <a:rPr lang="en-US" altLang="zh-TW" sz="1200" dirty="0" smtClean="0"/>
              <a:t>0.1272</a:t>
            </a:r>
            <a:endParaRPr lang="zh-TW" altLang="en-US" sz="1200" dirty="0"/>
          </a:p>
        </p:txBody>
      </p:sp>
      <p:sp>
        <p:nvSpPr>
          <p:cNvPr id="25" name="文字方塊 24"/>
          <p:cNvSpPr txBox="1"/>
          <p:nvPr/>
        </p:nvSpPr>
        <p:spPr>
          <a:xfrm>
            <a:off x="3779912" y="4509120"/>
            <a:ext cx="652743" cy="276999"/>
          </a:xfrm>
          <a:prstGeom prst="rect">
            <a:avLst/>
          </a:prstGeom>
          <a:noFill/>
        </p:spPr>
        <p:txBody>
          <a:bodyPr wrap="none" rtlCol="0">
            <a:spAutoFit/>
          </a:bodyPr>
          <a:lstStyle/>
          <a:p>
            <a:r>
              <a:rPr lang="en-US" altLang="zh-TW" sz="1200" dirty="0" smtClean="0"/>
              <a:t>0.1078</a:t>
            </a:r>
            <a:endParaRPr lang="zh-TW" altLang="en-US" sz="1200" dirty="0"/>
          </a:p>
        </p:txBody>
      </p:sp>
      <p:sp>
        <p:nvSpPr>
          <p:cNvPr id="26" name="文字方塊 25"/>
          <p:cNvSpPr txBox="1"/>
          <p:nvPr/>
        </p:nvSpPr>
        <p:spPr>
          <a:xfrm>
            <a:off x="3779912" y="5949280"/>
            <a:ext cx="737702" cy="276999"/>
          </a:xfrm>
          <a:prstGeom prst="rect">
            <a:avLst/>
          </a:prstGeom>
          <a:noFill/>
        </p:spPr>
        <p:txBody>
          <a:bodyPr wrap="none" rtlCol="0">
            <a:spAutoFit/>
          </a:bodyPr>
          <a:lstStyle/>
          <a:p>
            <a:r>
              <a:rPr lang="en-US" altLang="zh-TW" sz="1200" dirty="0" smtClean="0"/>
              <a:t>0.00042</a:t>
            </a:r>
            <a:endParaRPr lang="zh-TW" altLang="en-US" sz="1200" dirty="0"/>
          </a:p>
        </p:txBody>
      </p:sp>
      <p:sp>
        <p:nvSpPr>
          <p:cNvPr id="27" name="文字方塊 26"/>
          <p:cNvSpPr txBox="1"/>
          <p:nvPr/>
        </p:nvSpPr>
        <p:spPr>
          <a:xfrm>
            <a:off x="8244408" y="4077072"/>
            <a:ext cx="652743" cy="276999"/>
          </a:xfrm>
          <a:prstGeom prst="rect">
            <a:avLst/>
          </a:prstGeom>
          <a:noFill/>
        </p:spPr>
        <p:txBody>
          <a:bodyPr wrap="none" rtlCol="0">
            <a:spAutoFit/>
          </a:bodyPr>
          <a:lstStyle/>
          <a:p>
            <a:r>
              <a:rPr lang="en-US" altLang="zh-TW" sz="1200" dirty="0" smtClean="0"/>
              <a:t>0.1619</a:t>
            </a:r>
            <a:endParaRPr lang="zh-TW" altLang="en-US" sz="1200" dirty="0"/>
          </a:p>
        </p:txBody>
      </p:sp>
      <p:sp>
        <p:nvSpPr>
          <p:cNvPr id="28" name="文字方塊 27"/>
          <p:cNvSpPr txBox="1"/>
          <p:nvPr/>
        </p:nvSpPr>
        <p:spPr>
          <a:xfrm>
            <a:off x="8249079" y="4509120"/>
            <a:ext cx="652743" cy="276999"/>
          </a:xfrm>
          <a:prstGeom prst="rect">
            <a:avLst/>
          </a:prstGeom>
          <a:noFill/>
        </p:spPr>
        <p:txBody>
          <a:bodyPr wrap="none" rtlCol="0">
            <a:spAutoFit/>
          </a:bodyPr>
          <a:lstStyle/>
          <a:p>
            <a:r>
              <a:rPr lang="en-US" altLang="zh-TW" sz="1200" dirty="0" smtClean="0"/>
              <a:t>0.1469</a:t>
            </a:r>
            <a:endParaRPr lang="zh-TW" altLang="en-US" sz="1200" dirty="0"/>
          </a:p>
        </p:txBody>
      </p:sp>
      <p:sp>
        <p:nvSpPr>
          <p:cNvPr id="29" name="文字方塊 28"/>
          <p:cNvSpPr txBox="1"/>
          <p:nvPr/>
        </p:nvSpPr>
        <p:spPr>
          <a:xfrm>
            <a:off x="8249079" y="5949280"/>
            <a:ext cx="737702" cy="276999"/>
          </a:xfrm>
          <a:prstGeom prst="rect">
            <a:avLst/>
          </a:prstGeom>
          <a:noFill/>
        </p:spPr>
        <p:txBody>
          <a:bodyPr wrap="none" rtlCol="0">
            <a:spAutoFit/>
          </a:bodyPr>
          <a:lstStyle/>
          <a:p>
            <a:r>
              <a:rPr lang="en-US" altLang="zh-TW" sz="1200" dirty="0" smtClean="0"/>
              <a:t>0.00066</a:t>
            </a:r>
            <a:endParaRPr lang="zh-TW" altLang="en-US" sz="1200" dirty="0"/>
          </a:p>
        </p:txBody>
      </p:sp>
    </p:spTree>
    <p:extLst>
      <p:ext uri="{BB962C8B-B14F-4D97-AF65-F5344CB8AC3E}">
        <p14:creationId xmlns:p14="http://schemas.microsoft.com/office/powerpoint/2010/main" val="32712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900" decel="100000" fill="hold"/>
                                        <p:tgtEl>
                                          <p:spTgt spid="10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900" decel="100000" fill="hold"/>
                                        <p:tgtEl>
                                          <p:spTgt spid="2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1000"/>
                                        <p:tgtEl>
                                          <p:spTgt spid="1028"/>
                                        </p:tgtEl>
                                      </p:cBhvr>
                                    </p:animEffect>
                                    <p:anim calcmode="lin" valueType="num">
                                      <p:cBhvr>
                                        <p:cTn id="40" dur="1000" fill="hold"/>
                                        <p:tgtEl>
                                          <p:spTgt spid="1028"/>
                                        </p:tgtEl>
                                        <p:attrNameLst>
                                          <p:attrName>ppt_x</p:attrName>
                                        </p:attrNameLst>
                                      </p:cBhvr>
                                      <p:tavLst>
                                        <p:tav tm="0">
                                          <p:val>
                                            <p:strVal val="#ppt_x"/>
                                          </p:val>
                                        </p:tav>
                                        <p:tav tm="100000">
                                          <p:val>
                                            <p:strVal val="#ppt_x"/>
                                          </p:val>
                                        </p:tav>
                                      </p:tavLst>
                                    </p:anim>
                                    <p:anim calcmode="lin" valueType="num">
                                      <p:cBhvr>
                                        <p:cTn id="41" dur="900" decel="100000" fill="hold"/>
                                        <p:tgtEl>
                                          <p:spTgt spid="102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900" decel="100000" fill="hold"/>
                                        <p:tgtEl>
                                          <p:spTgt spid="26"/>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900" decel="100000" fill="hold"/>
                                        <p:tgtEl>
                                          <p:spTgt spid="2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900" decel="100000" fill="hold"/>
                                        <p:tgtEl>
                                          <p:spTgt spid="28"/>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900" decel="100000" fill="hold"/>
                                        <p:tgtEl>
                                          <p:spTgt spid="2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3" grpId="0"/>
      <p:bldP spid="3"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21</a:t>
            </a:fld>
            <a:endParaRPr lang="zh-TW" altLang="en-US" sz="1600" dirty="0">
              <a:solidFill>
                <a:schemeClr val="bg1"/>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73655"/>
            <a:ext cx="4401521" cy="291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166" y="1402096"/>
            <a:ext cx="4312444" cy="285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82624" y="548680"/>
            <a:ext cx="4158767" cy="400110"/>
          </a:xfrm>
          <a:prstGeom prst="rect">
            <a:avLst/>
          </a:prstGeom>
        </p:spPr>
        <p:txBody>
          <a:bodyPr wrap="none">
            <a:spAutoFit/>
          </a:bodyPr>
          <a:lstStyle/>
          <a:p>
            <a:r>
              <a:rPr lang="en-US" altLang="zh-TW" sz="2000" dirty="0" smtClean="0"/>
              <a:t>Incorporating </a:t>
            </a:r>
            <a:r>
              <a:rPr lang="en-US" altLang="zh-TW" sz="2000" dirty="0"/>
              <a:t>Clicks for </a:t>
            </a:r>
            <a:r>
              <a:rPr lang="en-US" altLang="zh-TW" sz="2000" dirty="0" smtClean="0"/>
              <a:t> Adaptation</a:t>
            </a:r>
            <a:endParaRPr lang="en-US" altLang="zh-TW" sz="2000" dirty="0"/>
          </a:p>
        </p:txBody>
      </p:sp>
      <p:sp>
        <p:nvSpPr>
          <p:cNvPr id="10" name="矩形 9"/>
          <p:cNvSpPr/>
          <p:nvPr/>
        </p:nvSpPr>
        <p:spPr>
          <a:xfrm>
            <a:off x="257810" y="1052736"/>
            <a:ext cx="851515" cy="369332"/>
          </a:xfrm>
          <a:prstGeom prst="rect">
            <a:avLst/>
          </a:prstGeom>
        </p:spPr>
        <p:txBody>
          <a:bodyPr wrap="none">
            <a:spAutoFit/>
          </a:bodyPr>
          <a:lstStyle/>
          <a:p>
            <a:pPr algn="ctr"/>
            <a:r>
              <a:rPr lang="en-US" altLang="zh-TW" b="1" i="1" dirty="0"/>
              <a:t>Essex</a:t>
            </a:r>
            <a:endParaRPr lang="zh-TW" altLang="en-US" b="1" i="1" dirty="0"/>
          </a:p>
        </p:txBody>
      </p:sp>
      <p:sp>
        <p:nvSpPr>
          <p:cNvPr id="11" name="矩形 10"/>
          <p:cNvSpPr/>
          <p:nvPr/>
        </p:nvSpPr>
        <p:spPr>
          <a:xfrm>
            <a:off x="4644008" y="1052736"/>
            <a:ext cx="530916" cy="369332"/>
          </a:xfrm>
          <a:prstGeom prst="rect">
            <a:avLst/>
          </a:prstGeom>
        </p:spPr>
        <p:txBody>
          <a:bodyPr wrap="none">
            <a:spAutoFit/>
          </a:bodyPr>
          <a:lstStyle/>
          <a:p>
            <a:pPr algn="ctr"/>
            <a:r>
              <a:rPr lang="en-US" altLang="zh-TW" b="1" i="1" dirty="0" smtClean="0"/>
              <a:t>OU</a:t>
            </a:r>
            <a:endParaRPr lang="zh-TW" altLang="en-US" b="1" i="1" dirty="0"/>
          </a:p>
        </p:txBody>
      </p:sp>
      <p:sp>
        <p:nvSpPr>
          <p:cNvPr id="12" name="矩形 11"/>
          <p:cNvSpPr/>
          <p:nvPr/>
        </p:nvSpPr>
        <p:spPr>
          <a:xfrm>
            <a:off x="360406" y="4502730"/>
            <a:ext cx="8532074" cy="1446550"/>
          </a:xfrm>
          <a:prstGeom prst="rect">
            <a:avLst/>
          </a:prstGeom>
        </p:spPr>
        <p:txBody>
          <a:bodyPr wrap="square">
            <a:spAutoFit/>
          </a:bodyPr>
          <a:lstStyle/>
          <a:p>
            <a:pPr marL="342900" indent="-342900">
              <a:buFont typeface="Arial" pitchFamily="34" charset="0"/>
              <a:buChar char="•"/>
            </a:pPr>
            <a:r>
              <a:rPr lang="en-US" altLang="zh-TW" sz="2200" dirty="0" smtClean="0"/>
              <a:t>The </a:t>
            </a:r>
            <a:r>
              <a:rPr lang="en-US" altLang="zh-TW" sz="2200" dirty="0"/>
              <a:t>evaluation scores for </a:t>
            </a:r>
            <a:r>
              <a:rPr lang="en-US" altLang="zh-TW" sz="2200" dirty="0" smtClean="0"/>
              <a:t>both </a:t>
            </a:r>
            <a:r>
              <a:rPr lang="en-US" altLang="zh-TW" sz="2200" dirty="0" err="1" smtClean="0"/>
              <a:t>A_SHReC</a:t>
            </a:r>
            <a:r>
              <a:rPr lang="en-US" altLang="zh-TW" sz="2200" dirty="0" smtClean="0"/>
              <a:t> </a:t>
            </a:r>
            <a:r>
              <a:rPr lang="en-US" altLang="zh-TW" sz="2200" dirty="0"/>
              <a:t>and QFG when </a:t>
            </a:r>
            <a:r>
              <a:rPr lang="en-US" altLang="zh-TW" sz="2200" b="1" i="1" dirty="0"/>
              <a:t>only log refinements with </a:t>
            </a:r>
            <a:r>
              <a:rPr lang="en-US" altLang="zh-TW" sz="2200" b="1" i="1" dirty="0" smtClean="0"/>
              <a:t>user clicks</a:t>
            </a:r>
            <a:r>
              <a:rPr lang="en-US" altLang="zh-TW" sz="2200" dirty="0" smtClean="0"/>
              <a:t> </a:t>
            </a:r>
            <a:r>
              <a:rPr lang="en-US" altLang="zh-TW" sz="2200" dirty="0"/>
              <a:t>are used for adaptation are </a:t>
            </a:r>
            <a:r>
              <a:rPr lang="en-US" altLang="zh-TW" sz="2200" b="1" dirty="0">
                <a:solidFill>
                  <a:srgbClr val="FF0000"/>
                </a:solidFill>
              </a:rPr>
              <a:t>smaller</a:t>
            </a:r>
            <a:r>
              <a:rPr lang="en-US" altLang="zh-TW" sz="2200" dirty="0"/>
              <a:t> than those </a:t>
            </a:r>
            <a:r>
              <a:rPr lang="en-US" altLang="zh-TW" sz="2200" dirty="0" smtClean="0"/>
              <a:t>for which </a:t>
            </a:r>
            <a:r>
              <a:rPr lang="en-US" altLang="zh-TW" sz="2200" b="1" i="1" dirty="0"/>
              <a:t>all refinements in the logs are </a:t>
            </a:r>
            <a:r>
              <a:rPr lang="en-US" altLang="zh-TW" sz="2200" b="1" i="1" dirty="0" smtClean="0"/>
              <a:t>used</a:t>
            </a:r>
            <a:r>
              <a:rPr lang="en-US" altLang="zh-TW" sz="2200" dirty="0" smtClean="0"/>
              <a:t>.</a:t>
            </a:r>
            <a:endParaRPr lang="en-US" altLang="zh-TW" sz="2200" dirty="0" smtClean="0">
              <a:effectLst>
                <a:outerShdw blurRad="38100" dist="38100" dir="2700000" algn="tl">
                  <a:srgbClr val="000000">
                    <a:alpha val="43137"/>
                  </a:srgbClr>
                </a:outerShdw>
              </a:effectLst>
            </a:endParaRPr>
          </a:p>
        </p:txBody>
      </p:sp>
      <p:sp>
        <p:nvSpPr>
          <p:cNvPr id="9" name="文字方塊 8"/>
          <p:cNvSpPr txBox="1"/>
          <p:nvPr/>
        </p:nvSpPr>
        <p:spPr>
          <a:xfrm>
            <a:off x="3829627" y="1556792"/>
            <a:ext cx="652743" cy="276999"/>
          </a:xfrm>
          <a:prstGeom prst="rect">
            <a:avLst/>
          </a:prstGeom>
          <a:noFill/>
        </p:spPr>
        <p:txBody>
          <a:bodyPr wrap="none" rtlCol="0">
            <a:spAutoFit/>
          </a:bodyPr>
          <a:lstStyle/>
          <a:p>
            <a:r>
              <a:rPr lang="en-US" altLang="zh-TW" sz="1200" dirty="0" smtClean="0"/>
              <a:t>0.1204</a:t>
            </a:r>
            <a:endParaRPr lang="zh-TW" altLang="en-US" sz="1200" dirty="0"/>
          </a:p>
        </p:txBody>
      </p:sp>
      <p:sp>
        <p:nvSpPr>
          <p:cNvPr id="13" name="文字方塊 12"/>
          <p:cNvSpPr txBox="1"/>
          <p:nvPr/>
        </p:nvSpPr>
        <p:spPr>
          <a:xfrm>
            <a:off x="3923928" y="2287905"/>
            <a:ext cx="652743" cy="276999"/>
          </a:xfrm>
          <a:prstGeom prst="rect">
            <a:avLst/>
          </a:prstGeom>
          <a:noFill/>
        </p:spPr>
        <p:txBody>
          <a:bodyPr wrap="none" rtlCol="0">
            <a:spAutoFit/>
          </a:bodyPr>
          <a:lstStyle/>
          <a:p>
            <a:r>
              <a:rPr lang="en-US" altLang="zh-TW" sz="1200" dirty="0" smtClean="0"/>
              <a:t>0.0969</a:t>
            </a:r>
            <a:endParaRPr lang="zh-TW" altLang="en-US" sz="1200" dirty="0"/>
          </a:p>
        </p:txBody>
      </p:sp>
      <p:sp>
        <p:nvSpPr>
          <p:cNvPr id="14" name="文字方塊 13"/>
          <p:cNvSpPr txBox="1"/>
          <p:nvPr/>
        </p:nvSpPr>
        <p:spPr>
          <a:xfrm>
            <a:off x="3991265" y="3429000"/>
            <a:ext cx="652743" cy="276999"/>
          </a:xfrm>
          <a:prstGeom prst="rect">
            <a:avLst/>
          </a:prstGeom>
          <a:noFill/>
        </p:spPr>
        <p:txBody>
          <a:bodyPr wrap="none" rtlCol="0">
            <a:spAutoFit/>
          </a:bodyPr>
          <a:lstStyle/>
          <a:p>
            <a:r>
              <a:rPr lang="en-US" altLang="zh-TW" sz="1200" dirty="0" smtClean="0"/>
              <a:t>0.0004</a:t>
            </a:r>
            <a:endParaRPr lang="zh-TW" altLang="en-US" sz="1200" dirty="0"/>
          </a:p>
        </p:txBody>
      </p:sp>
      <p:sp>
        <p:nvSpPr>
          <p:cNvPr id="15" name="文字方塊 14"/>
          <p:cNvSpPr txBox="1"/>
          <p:nvPr/>
        </p:nvSpPr>
        <p:spPr>
          <a:xfrm>
            <a:off x="8145436" y="1556792"/>
            <a:ext cx="737702" cy="276999"/>
          </a:xfrm>
          <a:prstGeom prst="rect">
            <a:avLst/>
          </a:prstGeom>
          <a:noFill/>
        </p:spPr>
        <p:txBody>
          <a:bodyPr wrap="none" rtlCol="0">
            <a:spAutoFit/>
          </a:bodyPr>
          <a:lstStyle/>
          <a:p>
            <a:r>
              <a:rPr lang="en-US" altLang="zh-TW" sz="1200" dirty="0" smtClean="0"/>
              <a:t>0.15474</a:t>
            </a:r>
            <a:endParaRPr lang="zh-TW" altLang="en-US" sz="1200" dirty="0"/>
          </a:p>
        </p:txBody>
      </p:sp>
      <p:sp>
        <p:nvSpPr>
          <p:cNvPr id="16" name="文字方塊 15"/>
          <p:cNvSpPr txBox="1"/>
          <p:nvPr/>
        </p:nvSpPr>
        <p:spPr>
          <a:xfrm>
            <a:off x="8383753" y="2215897"/>
            <a:ext cx="567784" cy="276999"/>
          </a:xfrm>
          <a:prstGeom prst="rect">
            <a:avLst/>
          </a:prstGeom>
          <a:noFill/>
        </p:spPr>
        <p:txBody>
          <a:bodyPr wrap="none" rtlCol="0">
            <a:spAutoFit/>
          </a:bodyPr>
          <a:lstStyle/>
          <a:p>
            <a:r>
              <a:rPr lang="en-US" altLang="zh-TW" sz="1200" dirty="0" smtClean="0"/>
              <a:t>0.139</a:t>
            </a:r>
            <a:endParaRPr lang="zh-TW" altLang="en-US" sz="1200" dirty="0"/>
          </a:p>
        </p:txBody>
      </p:sp>
      <p:sp>
        <p:nvSpPr>
          <p:cNvPr id="17" name="文字方塊 16"/>
          <p:cNvSpPr txBox="1"/>
          <p:nvPr/>
        </p:nvSpPr>
        <p:spPr>
          <a:xfrm>
            <a:off x="8298794" y="3429000"/>
            <a:ext cx="737702" cy="276999"/>
          </a:xfrm>
          <a:prstGeom prst="rect">
            <a:avLst/>
          </a:prstGeom>
          <a:noFill/>
        </p:spPr>
        <p:txBody>
          <a:bodyPr wrap="none" rtlCol="0">
            <a:spAutoFit/>
          </a:bodyPr>
          <a:lstStyle/>
          <a:p>
            <a:r>
              <a:rPr lang="en-US" altLang="zh-TW" sz="1200" dirty="0" smtClean="0"/>
              <a:t>0.00066</a:t>
            </a:r>
            <a:endParaRPr lang="zh-TW" altLang="en-US" sz="1200" dirty="0"/>
          </a:p>
        </p:txBody>
      </p:sp>
    </p:spTree>
    <p:extLst>
      <p:ext uri="{BB962C8B-B14F-4D97-AF65-F5344CB8AC3E}">
        <p14:creationId xmlns:p14="http://schemas.microsoft.com/office/powerpoint/2010/main" val="1174998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22</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Experiment-2</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179512" y="1174100"/>
            <a:ext cx="8892480" cy="3970318"/>
          </a:xfrm>
          <a:prstGeom prst="rect">
            <a:avLst/>
          </a:prstGeom>
        </p:spPr>
        <p:txBody>
          <a:bodyPr wrap="square">
            <a:spAutoFit/>
          </a:bodyPr>
          <a:lstStyle/>
          <a:p>
            <a:pPr marL="342900" indent="-342900">
              <a:buFont typeface="Arial" pitchFamily="34" charset="0"/>
              <a:buChar char="•"/>
            </a:pPr>
            <a:r>
              <a:rPr lang="en-US" altLang="zh-TW" sz="2200" dirty="0" smtClean="0"/>
              <a:t>Selected </a:t>
            </a:r>
            <a:r>
              <a:rPr lang="en-US" altLang="zh-TW" sz="2200" dirty="0"/>
              <a:t>the </a:t>
            </a:r>
            <a:r>
              <a:rPr lang="en-US" altLang="zh-TW" sz="2200" dirty="0" smtClean="0"/>
              <a:t>worst</a:t>
            </a:r>
            <a:r>
              <a:rPr lang="zh-TW" altLang="en-US" sz="2200" dirty="0" smtClean="0"/>
              <a:t> </a:t>
            </a:r>
            <a:r>
              <a:rPr lang="en-US" altLang="zh-TW" sz="2200" dirty="0" smtClean="0"/>
              <a:t>performing </a:t>
            </a:r>
            <a:r>
              <a:rPr lang="en-US" altLang="zh-TW" sz="2200" dirty="0"/>
              <a:t>20 </a:t>
            </a:r>
            <a:r>
              <a:rPr lang="en-US" altLang="zh-TW" sz="2200" dirty="0" smtClean="0"/>
              <a:t>queries using </a:t>
            </a:r>
            <a:r>
              <a:rPr lang="en-US" altLang="zh-TW" sz="2200" dirty="0"/>
              <a:t>the </a:t>
            </a:r>
            <a:r>
              <a:rPr lang="en-US" altLang="zh-TW" sz="2400" dirty="0" smtClean="0"/>
              <a:t>MRR</a:t>
            </a:r>
            <a:r>
              <a:rPr lang="en-US" altLang="zh-TW" sz="2400" baseline="-25000" dirty="0" smtClean="0"/>
              <a:t>C</a:t>
            </a:r>
            <a:r>
              <a:rPr lang="en-US" altLang="zh-TW" sz="2200" dirty="0" smtClean="0"/>
              <a:t> </a:t>
            </a:r>
            <a:r>
              <a:rPr lang="en-US" altLang="zh-TW" sz="2200" dirty="0"/>
              <a:t>quality metric</a:t>
            </a:r>
            <a:r>
              <a:rPr lang="en-US" altLang="zh-TW" sz="2200" dirty="0" smtClean="0"/>
              <a:t>.</a:t>
            </a:r>
          </a:p>
          <a:p>
            <a:pPr marL="342900" indent="-342900">
              <a:buFont typeface="Arial" pitchFamily="34" charset="0"/>
              <a:buChar char="•"/>
            </a:pPr>
            <a:endParaRPr lang="en-US" altLang="zh-TW" sz="2200" dirty="0"/>
          </a:p>
          <a:p>
            <a:pPr marL="342900" indent="-342900">
              <a:buFont typeface="Arial" pitchFamily="34" charset="0"/>
              <a:buChar char="•"/>
            </a:pPr>
            <a:endParaRPr lang="en-US" altLang="zh-TW" sz="2200" dirty="0" smtClean="0"/>
          </a:p>
          <a:p>
            <a:pPr marL="342900" indent="-342900">
              <a:buFont typeface="Arial" pitchFamily="34" charset="0"/>
              <a:buChar char="•"/>
            </a:pPr>
            <a:endParaRPr lang="en-US" altLang="zh-TW" sz="2200" dirty="0"/>
          </a:p>
          <a:p>
            <a:pPr marL="342900" indent="-342900">
              <a:buFont typeface="Arial" pitchFamily="34" charset="0"/>
              <a:buChar char="•"/>
            </a:pPr>
            <a:endParaRPr lang="en-US" altLang="zh-TW" sz="2200" dirty="0" smtClean="0"/>
          </a:p>
          <a:p>
            <a:pPr marL="342900" indent="-342900">
              <a:buFont typeface="Arial" pitchFamily="34" charset="0"/>
              <a:buChar char="•"/>
            </a:pPr>
            <a:endParaRPr lang="en-US" altLang="zh-TW" sz="2200" dirty="0"/>
          </a:p>
          <a:p>
            <a:endParaRPr lang="en-US" altLang="zh-TW" sz="2400" dirty="0" smtClean="0"/>
          </a:p>
          <a:p>
            <a:endParaRPr lang="en-US" altLang="zh-TW" sz="2400" dirty="0"/>
          </a:p>
          <a:p>
            <a:pPr marL="342900" indent="-342900">
              <a:buFont typeface="Arial" pitchFamily="34" charset="0"/>
              <a:buChar char="•"/>
            </a:pPr>
            <a:r>
              <a:rPr lang="en-US" altLang="zh-TW" sz="2400" dirty="0" smtClean="0"/>
              <a:t>For </a:t>
            </a:r>
            <a:r>
              <a:rPr lang="en-US" altLang="zh-TW" sz="2400" dirty="0"/>
              <a:t>each of </a:t>
            </a:r>
            <a:r>
              <a:rPr lang="en-US" altLang="zh-TW" sz="2400" dirty="0" smtClean="0"/>
              <a:t>20 </a:t>
            </a:r>
            <a:r>
              <a:rPr lang="en-US" altLang="zh-TW" sz="2400" dirty="0" err="1" smtClean="0"/>
              <a:t>queries,selected</a:t>
            </a:r>
            <a:r>
              <a:rPr lang="en-US" altLang="zh-TW" sz="2400" dirty="0" smtClean="0"/>
              <a:t> up to three recommendations </a:t>
            </a:r>
            <a:r>
              <a:rPr lang="en-US" altLang="zh-TW" sz="2400" dirty="0"/>
              <a:t>from each </a:t>
            </a:r>
            <a:r>
              <a:rPr lang="en-US" altLang="zh-TW" sz="2400" dirty="0" smtClean="0"/>
              <a:t>recommender model(</a:t>
            </a:r>
            <a:r>
              <a:rPr lang="en-US" altLang="zh-TW" sz="2400" dirty="0" err="1" smtClean="0"/>
              <a:t>A_SHReC</a:t>
            </a:r>
            <a:r>
              <a:rPr lang="en-US" altLang="zh-TW" sz="2400" dirty="0" smtClean="0"/>
              <a:t> </a:t>
            </a:r>
            <a:r>
              <a:rPr lang="en-US" altLang="zh-TW" sz="2400" dirty="0"/>
              <a:t>and QFG</a:t>
            </a:r>
            <a:r>
              <a:rPr lang="en-US" altLang="zh-TW" sz="2400" dirty="0" smtClean="0"/>
              <a:t>).</a:t>
            </a:r>
            <a:endParaRPr lang="en-US" altLang="zh-TW" sz="22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5958065" cy="1974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337398"/>
            <a:ext cx="44481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5364088" y="5301208"/>
            <a:ext cx="3134191" cy="369332"/>
          </a:xfrm>
          <a:prstGeom prst="rect">
            <a:avLst/>
          </a:prstGeom>
          <a:noFill/>
        </p:spPr>
        <p:txBody>
          <a:bodyPr wrap="none" rtlCol="0">
            <a:spAutoFit/>
          </a:bodyPr>
          <a:lstStyle/>
          <a:p>
            <a:r>
              <a:rPr lang="en-US" altLang="zh-TW" i="1" dirty="0"/>
              <a:t>q </a:t>
            </a:r>
            <a:r>
              <a:rPr lang="en-US" altLang="zh-TW" i="1" dirty="0" smtClean="0"/>
              <a:t>: </a:t>
            </a:r>
            <a:r>
              <a:rPr lang="en-US" altLang="zh-TW" u="sng" dirty="0" smtClean="0"/>
              <a:t>query</a:t>
            </a:r>
            <a:r>
              <a:rPr lang="en-US" altLang="zh-TW" dirty="0" smtClean="0"/>
              <a:t> </a:t>
            </a:r>
            <a:r>
              <a:rPr lang="en-US" altLang="zh-TW" i="1" dirty="0" smtClean="0"/>
              <a:t>r :</a:t>
            </a:r>
            <a:r>
              <a:rPr lang="en-US" altLang="zh-TW" dirty="0" smtClean="0"/>
              <a:t> </a:t>
            </a:r>
            <a:r>
              <a:rPr lang="en-US" altLang="zh-TW" u="sng" dirty="0"/>
              <a:t>recommendation</a:t>
            </a:r>
            <a:endParaRPr lang="zh-TW" altLang="en-US" u="sng"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754960"/>
            <a:ext cx="235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p:cNvSpPr txBox="1"/>
          <p:nvPr/>
        </p:nvSpPr>
        <p:spPr>
          <a:xfrm>
            <a:off x="3275856" y="6005155"/>
            <a:ext cx="5184576" cy="646331"/>
          </a:xfrm>
          <a:prstGeom prst="rect">
            <a:avLst/>
          </a:prstGeom>
          <a:noFill/>
        </p:spPr>
        <p:txBody>
          <a:bodyPr wrap="square" rtlCol="0">
            <a:spAutoFit/>
          </a:bodyPr>
          <a:lstStyle/>
          <a:p>
            <a:pPr algn="just"/>
            <a:r>
              <a:rPr lang="en-US" altLang="zh-TW" i="1" dirty="0" err="1" smtClean="0"/>
              <a:t>r</a:t>
            </a:r>
            <a:r>
              <a:rPr lang="en-US" altLang="zh-TW" i="1" baseline="-25000" dirty="0" err="1" smtClean="0"/>
              <a:t>i</a:t>
            </a:r>
            <a:r>
              <a:rPr lang="en-US" altLang="zh-TW" i="1" baseline="-25000" dirty="0" smtClean="0"/>
              <a:t> </a:t>
            </a:r>
            <a:r>
              <a:rPr lang="en-US" altLang="zh-TW" i="1" dirty="0"/>
              <a:t> </a:t>
            </a:r>
            <a:r>
              <a:rPr lang="en-US" altLang="zh-TW" i="1" dirty="0" smtClean="0"/>
              <a:t>: </a:t>
            </a:r>
            <a:r>
              <a:rPr lang="en-US" altLang="zh-TW" dirty="0"/>
              <a:t>the rank of </a:t>
            </a:r>
            <a:r>
              <a:rPr lang="en-US" altLang="zh-TW" dirty="0" smtClean="0"/>
              <a:t>document clicked </a:t>
            </a:r>
            <a:r>
              <a:rPr lang="en-US" altLang="zh-TW" dirty="0"/>
              <a:t>within the </a:t>
            </a:r>
            <a:r>
              <a:rPr lang="en-US" altLang="zh-TW" dirty="0" smtClean="0"/>
              <a:t>result   </a:t>
            </a:r>
          </a:p>
          <a:p>
            <a:pPr algn="just"/>
            <a:r>
              <a:rPr lang="en-US" altLang="zh-TW" dirty="0" smtClean="0"/>
              <a:t>      list displayed </a:t>
            </a:r>
            <a:r>
              <a:rPr lang="en-US" altLang="zh-TW" dirty="0"/>
              <a:t>to the user</a:t>
            </a:r>
            <a:endParaRPr lang="zh-TW" altLang="zh-TW" i="1" dirty="0"/>
          </a:p>
        </p:txBody>
      </p:sp>
      <p:sp>
        <p:nvSpPr>
          <p:cNvPr id="3" name="橢圓 2"/>
          <p:cNvSpPr/>
          <p:nvPr/>
        </p:nvSpPr>
        <p:spPr>
          <a:xfrm>
            <a:off x="1547664" y="1988840"/>
            <a:ext cx="1008112" cy="32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2987824" y="3068960"/>
            <a:ext cx="2160000" cy="32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4304185" y="3609056"/>
            <a:ext cx="3129536" cy="324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154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fade">
                                      <p:cBhvr>
                                        <p:cTn id="18" dur="500"/>
                                        <p:tgtEl>
                                          <p:spTgt spid="7">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23</a:t>
            </a:fld>
            <a:endParaRPr lang="zh-TW" altLang="en-US" sz="16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021535"/>
            <a:ext cx="62674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55576" y="620688"/>
            <a:ext cx="2232248" cy="2952328"/>
          </a:xfrm>
          <a:prstGeom prst="rect">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接點 5"/>
          <p:cNvSpPr/>
          <p:nvPr/>
        </p:nvSpPr>
        <p:spPr>
          <a:xfrm>
            <a:off x="899592" y="1412776"/>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8" name="流程圖: 接點 7"/>
          <p:cNvSpPr/>
          <p:nvPr/>
        </p:nvSpPr>
        <p:spPr>
          <a:xfrm>
            <a:off x="899592" y="1700808"/>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9" name="流程圖: 接點 8"/>
          <p:cNvSpPr/>
          <p:nvPr/>
        </p:nvSpPr>
        <p:spPr>
          <a:xfrm>
            <a:off x="899592" y="1988840"/>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0" name="流程圖: 接點 9"/>
          <p:cNvSpPr/>
          <p:nvPr/>
        </p:nvSpPr>
        <p:spPr>
          <a:xfrm>
            <a:off x="899592" y="2276872"/>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1" name="流程圖: 接點 10"/>
          <p:cNvSpPr/>
          <p:nvPr/>
        </p:nvSpPr>
        <p:spPr>
          <a:xfrm>
            <a:off x="899592" y="2564904"/>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2" name="流程圖: 接點 11"/>
          <p:cNvSpPr/>
          <p:nvPr/>
        </p:nvSpPr>
        <p:spPr>
          <a:xfrm>
            <a:off x="899592" y="2852936"/>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7" name="按鈕形 6"/>
          <p:cNvSpPr/>
          <p:nvPr/>
        </p:nvSpPr>
        <p:spPr>
          <a:xfrm>
            <a:off x="1331640" y="764704"/>
            <a:ext cx="1008112" cy="360040"/>
          </a:xfrm>
          <a:prstGeom prst="bevel">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solidFill>
                  <a:srgbClr val="FFFF00"/>
                </a:solidFill>
              </a:rPr>
              <a:t>Query</a:t>
            </a:r>
            <a:endParaRPr lang="zh-TW" altLang="en-US" dirty="0">
              <a:solidFill>
                <a:srgbClr val="FFFF00"/>
              </a:solidFill>
            </a:endParaRPr>
          </a:p>
        </p:txBody>
      </p:sp>
      <p:sp>
        <p:nvSpPr>
          <p:cNvPr id="14" name="矩形 13"/>
          <p:cNvSpPr/>
          <p:nvPr/>
        </p:nvSpPr>
        <p:spPr>
          <a:xfrm>
            <a:off x="4932040" y="620688"/>
            <a:ext cx="2232248" cy="2952328"/>
          </a:xfrm>
          <a:prstGeom prst="rect">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接點 14"/>
          <p:cNvSpPr/>
          <p:nvPr/>
        </p:nvSpPr>
        <p:spPr>
          <a:xfrm>
            <a:off x="5076056" y="1412776"/>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6" name="流程圖: 接點 15"/>
          <p:cNvSpPr/>
          <p:nvPr/>
        </p:nvSpPr>
        <p:spPr>
          <a:xfrm>
            <a:off x="5076056" y="1700808"/>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7" name="流程圖: 接點 16"/>
          <p:cNvSpPr/>
          <p:nvPr/>
        </p:nvSpPr>
        <p:spPr>
          <a:xfrm>
            <a:off x="5076056" y="1988840"/>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8" name="流程圖: 接點 17"/>
          <p:cNvSpPr/>
          <p:nvPr/>
        </p:nvSpPr>
        <p:spPr>
          <a:xfrm>
            <a:off x="5076056" y="2276872"/>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9" name="流程圖: 接點 18"/>
          <p:cNvSpPr/>
          <p:nvPr/>
        </p:nvSpPr>
        <p:spPr>
          <a:xfrm>
            <a:off x="5076056" y="2564904"/>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0" name="流程圖: 接點 19"/>
          <p:cNvSpPr/>
          <p:nvPr/>
        </p:nvSpPr>
        <p:spPr>
          <a:xfrm>
            <a:off x="5076056" y="2852936"/>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1" name="按鈕形 20"/>
          <p:cNvSpPr/>
          <p:nvPr/>
        </p:nvSpPr>
        <p:spPr>
          <a:xfrm>
            <a:off x="5022280" y="764704"/>
            <a:ext cx="2070000" cy="360040"/>
          </a:xfrm>
          <a:prstGeom prst="bevel">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smtClean="0">
                <a:solidFill>
                  <a:srgbClr val="FFFF00"/>
                </a:solidFill>
              </a:rPr>
              <a:t>Recommendation</a:t>
            </a:r>
            <a:endParaRPr lang="zh-TW" altLang="en-US" dirty="0">
              <a:solidFill>
                <a:srgbClr val="FFFF00"/>
              </a:solidFill>
            </a:endParaRPr>
          </a:p>
        </p:txBody>
      </p:sp>
      <p:sp>
        <p:nvSpPr>
          <p:cNvPr id="13" name="橢圓 12"/>
          <p:cNvSpPr/>
          <p:nvPr/>
        </p:nvSpPr>
        <p:spPr>
          <a:xfrm>
            <a:off x="1115616" y="1196752"/>
            <a:ext cx="1800200" cy="230425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document</a:t>
            </a:r>
            <a:endParaRPr lang="zh-TW" altLang="en-US" dirty="0">
              <a:solidFill>
                <a:schemeClr val="tx1"/>
              </a:solidFill>
            </a:endParaRPr>
          </a:p>
        </p:txBody>
      </p:sp>
      <p:sp>
        <p:nvSpPr>
          <p:cNvPr id="23" name="橢圓 22"/>
          <p:cNvSpPr/>
          <p:nvPr/>
        </p:nvSpPr>
        <p:spPr>
          <a:xfrm>
            <a:off x="5292080" y="1196752"/>
            <a:ext cx="1800200" cy="2304256"/>
          </a:xfrm>
          <a:prstGeom prst="ellipse">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document</a:t>
            </a:r>
            <a:endParaRPr lang="zh-TW" altLang="en-US" dirty="0">
              <a:solidFill>
                <a:schemeClr val="tx1"/>
              </a:solidFill>
            </a:endParaRPr>
          </a:p>
        </p:txBody>
      </p:sp>
      <p:sp>
        <p:nvSpPr>
          <p:cNvPr id="24" name="流程圖: 接點 23"/>
          <p:cNvSpPr/>
          <p:nvPr/>
        </p:nvSpPr>
        <p:spPr>
          <a:xfrm>
            <a:off x="899592" y="3140968"/>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5" name="流程圖: 接點 24"/>
          <p:cNvSpPr/>
          <p:nvPr/>
        </p:nvSpPr>
        <p:spPr>
          <a:xfrm>
            <a:off x="5076056" y="3140968"/>
            <a:ext cx="72008" cy="7200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2" name="文字方塊 21"/>
          <p:cNvSpPr txBox="1"/>
          <p:nvPr/>
        </p:nvSpPr>
        <p:spPr>
          <a:xfrm>
            <a:off x="107504" y="1052736"/>
            <a:ext cx="723275" cy="2308324"/>
          </a:xfrm>
          <a:prstGeom prst="rect">
            <a:avLst/>
          </a:prstGeom>
          <a:noFill/>
        </p:spPr>
        <p:txBody>
          <a:bodyPr wrap="none" rtlCol="0">
            <a:spAutoFit/>
          </a:bodyPr>
          <a:lstStyle/>
          <a:p>
            <a:r>
              <a:rPr lang="en-US" altLang="zh-TW" dirty="0" smtClean="0"/>
              <a:t>Rank</a:t>
            </a:r>
          </a:p>
          <a:p>
            <a:r>
              <a:rPr lang="en-US" altLang="zh-TW" dirty="0" smtClean="0"/>
              <a:t>  1</a:t>
            </a:r>
          </a:p>
          <a:p>
            <a:r>
              <a:rPr lang="en-US" altLang="zh-TW" dirty="0" smtClean="0"/>
              <a:t>  2</a:t>
            </a:r>
          </a:p>
          <a:p>
            <a:r>
              <a:rPr lang="en-US" altLang="zh-TW" dirty="0" smtClean="0"/>
              <a:t>  3</a:t>
            </a:r>
          </a:p>
          <a:p>
            <a:r>
              <a:rPr lang="en-US" altLang="zh-TW" dirty="0" smtClean="0"/>
              <a:t>  4</a:t>
            </a:r>
          </a:p>
          <a:p>
            <a:r>
              <a:rPr lang="en-US" altLang="zh-TW" dirty="0" smtClean="0"/>
              <a:t>  5</a:t>
            </a:r>
          </a:p>
          <a:p>
            <a:r>
              <a:rPr lang="en-US" altLang="zh-TW" dirty="0" smtClean="0"/>
              <a:t>  6</a:t>
            </a:r>
          </a:p>
          <a:p>
            <a:r>
              <a:rPr lang="en-US" altLang="zh-TW" dirty="0" smtClean="0"/>
              <a:t>  7</a:t>
            </a:r>
            <a:endParaRPr lang="zh-TW" altLang="en-US" dirty="0"/>
          </a:p>
        </p:txBody>
      </p:sp>
      <p:sp>
        <p:nvSpPr>
          <p:cNvPr id="27" name="文字方塊 26"/>
          <p:cNvSpPr txBox="1"/>
          <p:nvPr/>
        </p:nvSpPr>
        <p:spPr>
          <a:xfrm>
            <a:off x="4283968" y="1052736"/>
            <a:ext cx="723275" cy="2308324"/>
          </a:xfrm>
          <a:prstGeom prst="rect">
            <a:avLst/>
          </a:prstGeom>
          <a:noFill/>
        </p:spPr>
        <p:txBody>
          <a:bodyPr wrap="none" rtlCol="0">
            <a:spAutoFit/>
          </a:bodyPr>
          <a:lstStyle/>
          <a:p>
            <a:r>
              <a:rPr lang="en-US" altLang="zh-TW" dirty="0" smtClean="0"/>
              <a:t>Rank</a:t>
            </a:r>
          </a:p>
          <a:p>
            <a:r>
              <a:rPr lang="en-US" altLang="zh-TW" dirty="0" smtClean="0"/>
              <a:t>  1</a:t>
            </a:r>
          </a:p>
          <a:p>
            <a:r>
              <a:rPr lang="en-US" altLang="zh-TW" dirty="0" smtClean="0"/>
              <a:t>  2</a:t>
            </a:r>
          </a:p>
          <a:p>
            <a:r>
              <a:rPr lang="en-US" altLang="zh-TW" dirty="0" smtClean="0"/>
              <a:t>  3</a:t>
            </a:r>
          </a:p>
          <a:p>
            <a:r>
              <a:rPr lang="en-US" altLang="zh-TW" dirty="0" smtClean="0"/>
              <a:t>  4</a:t>
            </a:r>
          </a:p>
          <a:p>
            <a:r>
              <a:rPr lang="en-US" altLang="zh-TW" dirty="0" smtClean="0"/>
              <a:t>  5</a:t>
            </a:r>
          </a:p>
          <a:p>
            <a:r>
              <a:rPr lang="en-US" altLang="zh-TW" dirty="0" smtClean="0"/>
              <a:t>  6</a:t>
            </a:r>
          </a:p>
          <a:p>
            <a:r>
              <a:rPr lang="en-US" altLang="zh-TW" dirty="0" smtClean="0"/>
              <a:t>  7</a:t>
            </a:r>
            <a:endParaRPr lang="zh-TW" altLang="en-US" dirty="0"/>
          </a:p>
        </p:txBody>
      </p:sp>
      <p:pic>
        <p:nvPicPr>
          <p:cNvPr id="2052"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229" y="1772816"/>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348880"/>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486172"/>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196752"/>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772816"/>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564904"/>
            <a:ext cx="358651" cy="358652"/>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3133229" y="1260450"/>
            <a:ext cx="389850" cy="2031325"/>
          </a:xfrm>
          <a:prstGeom prst="rect">
            <a:avLst/>
          </a:prstGeom>
        </p:spPr>
        <p:txBody>
          <a:bodyPr wrap="none">
            <a:spAutoFit/>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zh-TW" altLang="en-US" dirty="0"/>
          </a:p>
        </p:txBody>
      </p:sp>
      <p:sp>
        <p:nvSpPr>
          <p:cNvPr id="35" name="矩形 34"/>
          <p:cNvSpPr/>
          <p:nvPr/>
        </p:nvSpPr>
        <p:spPr>
          <a:xfrm>
            <a:off x="7236296" y="1253659"/>
            <a:ext cx="389850" cy="2031325"/>
          </a:xfrm>
          <a:prstGeom prst="rect">
            <a:avLst/>
          </a:prstGeom>
        </p:spPr>
        <p:txBody>
          <a:bodyPr wrap="none">
            <a:spAutoFit/>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zh-TW" altLang="en-US" dirty="0"/>
          </a:p>
        </p:txBody>
      </p:sp>
      <mc:AlternateContent xmlns:mc="http://schemas.openxmlformats.org/markup-compatibility/2006" xmlns:a14="http://schemas.microsoft.com/office/drawing/2010/main">
        <mc:Choice Requires="a14">
          <p:sp>
            <p:nvSpPr>
              <p:cNvPr id="28" name="文字方塊 27"/>
              <p:cNvSpPr txBox="1"/>
              <p:nvPr/>
            </p:nvSpPr>
            <p:spPr>
              <a:xfrm>
                <a:off x="467544" y="3717032"/>
                <a:ext cx="2986715" cy="485197"/>
              </a:xfrm>
              <a:prstGeom prst="rect">
                <a:avLst/>
              </a:prstGeom>
              <a:noFill/>
            </p:spPr>
            <p:txBody>
              <a:bodyPr wrap="none" rtlCol="0">
                <a:spAutoFit/>
              </a:bodyPr>
              <a:lstStyle/>
              <a:p>
                <a:r>
                  <a:rPr lang="en-US" altLang="zh-TW" dirty="0" smtClean="0"/>
                  <a:t>MRR</a:t>
                </a:r>
                <a:r>
                  <a:rPr lang="en-US" altLang="zh-TW" baseline="-25000" dirty="0" smtClean="0"/>
                  <a:t>C</a:t>
                </a:r>
                <a:r>
                  <a:rPr lang="en-US" altLang="zh-TW" dirty="0" smtClean="0"/>
                  <a:t>(q) = (</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i="1">
                            <a:latin typeface="Cambria Math"/>
                          </a:rPr>
                          <m:t>2</m:t>
                        </m:r>
                      </m:den>
                    </m:f>
                  </m:oMath>
                </a14:m>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b="0" i="1" smtClean="0">
                            <a:latin typeface="Cambria Math"/>
                          </a:rPr>
                          <m:t>3</m:t>
                        </m:r>
                      </m:den>
                    </m:f>
                  </m:oMath>
                </a14:m>
                <a:r>
                  <a:rPr lang="en-US" altLang="zh-TW" dirty="0" smtClean="0"/>
                  <a:t>+</a:t>
                </a:r>
                <a14:m>
                  <m:oMath xmlns:m="http://schemas.openxmlformats.org/officeDocument/2006/math">
                    <m:f>
                      <m:fPr>
                        <m:ctrlPr>
                          <a:rPr lang="en-US" altLang="zh-TW" i="1" dirty="0" smtClean="0">
                            <a:latin typeface="Cambria Math"/>
                          </a:rPr>
                        </m:ctrlPr>
                      </m:fPr>
                      <m:num>
                        <m:r>
                          <a:rPr lang="en-US" altLang="zh-TW" b="0" i="1" dirty="0" smtClean="0">
                            <a:latin typeface="Cambria Math"/>
                          </a:rPr>
                          <m:t>1</m:t>
                        </m:r>
                      </m:num>
                      <m:den>
                        <m:r>
                          <a:rPr lang="en-US" altLang="zh-TW" b="0" i="1" dirty="0" smtClean="0">
                            <a:latin typeface="Cambria Math"/>
                          </a:rPr>
                          <m:t>5</m:t>
                        </m:r>
                      </m:den>
                    </m:f>
                  </m:oMath>
                </a14:m>
                <a:r>
                  <a:rPr lang="en-US" altLang="zh-TW" dirty="0" smtClean="0"/>
                  <a:t>)/3 = 0.34</a:t>
                </a:r>
                <a:endParaRPr lang="zh-TW" altLang="en-US"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467544" y="3717032"/>
                <a:ext cx="2986715" cy="485197"/>
              </a:xfrm>
              <a:prstGeom prst="rect">
                <a:avLst/>
              </a:prstGeom>
              <a:blipFill rotWithShape="1">
                <a:blip r:embed="rId4"/>
                <a:stretch>
                  <a:fillRect l="-1837" r="-1020" b="-759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4088821" y="3717032"/>
                <a:ext cx="2837636" cy="485197"/>
              </a:xfrm>
              <a:prstGeom prst="rect">
                <a:avLst/>
              </a:prstGeom>
              <a:noFill/>
            </p:spPr>
            <p:txBody>
              <a:bodyPr wrap="none" rtlCol="0">
                <a:spAutoFit/>
              </a:bodyPr>
              <a:lstStyle/>
              <a:p>
                <a:r>
                  <a:rPr lang="en-US" altLang="zh-TW" dirty="0" smtClean="0"/>
                  <a:t>MRR</a:t>
                </a:r>
                <a:r>
                  <a:rPr lang="en-US" altLang="zh-TW" baseline="-25000" dirty="0" smtClean="0"/>
                  <a:t>C</a:t>
                </a:r>
                <a:r>
                  <a:rPr lang="en-US" altLang="zh-TW" dirty="0" smtClean="0"/>
                  <a:t>(r) = (1+</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b="0" i="1" smtClean="0">
                            <a:latin typeface="Cambria Math"/>
                          </a:rPr>
                          <m:t>3</m:t>
                        </m:r>
                      </m:den>
                    </m:f>
                  </m:oMath>
                </a14:m>
                <a:r>
                  <a:rPr lang="en-US" altLang="zh-TW" dirty="0" smtClean="0"/>
                  <a:t>+</a:t>
                </a:r>
                <a14:m>
                  <m:oMath xmlns:m="http://schemas.openxmlformats.org/officeDocument/2006/math">
                    <m:f>
                      <m:fPr>
                        <m:ctrlPr>
                          <a:rPr lang="en-US" altLang="zh-TW" i="1" dirty="0" smtClean="0">
                            <a:latin typeface="Cambria Math"/>
                          </a:rPr>
                        </m:ctrlPr>
                      </m:fPr>
                      <m:num>
                        <m:r>
                          <a:rPr lang="en-US" altLang="zh-TW" b="0" i="1" dirty="0" smtClean="0">
                            <a:latin typeface="Cambria Math"/>
                          </a:rPr>
                          <m:t>1</m:t>
                        </m:r>
                      </m:num>
                      <m:den>
                        <m:r>
                          <a:rPr lang="en-US" altLang="zh-TW" b="0" i="1" dirty="0" smtClean="0">
                            <a:latin typeface="Cambria Math"/>
                          </a:rPr>
                          <m:t>6</m:t>
                        </m:r>
                      </m:den>
                    </m:f>
                  </m:oMath>
                </a14:m>
                <a:r>
                  <a:rPr lang="en-US" altLang="zh-TW" dirty="0" smtClean="0"/>
                  <a:t>)/3 = 0.5</a:t>
                </a:r>
                <a:endParaRPr lang="zh-TW" altLang="en-US"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4088821" y="3717032"/>
                <a:ext cx="2837636" cy="485197"/>
              </a:xfrm>
              <a:prstGeom prst="rect">
                <a:avLst/>
              </a:prstGeom>
              <a:blipFill rotWithShape="1">
                <a:blip r:embed="rId5"/>
                <a:stretch>
                  <a:fillRect l="-1935" r="-1075" b="-7595"/>
                </a:stretch>
              </a:blipFill>
            </p:spPr>
            <p:txBody>
              <a:bodyPr/>
              <a:lstStyle/>
              <a:p>
                <a:r>
                  <a:rPr lang="zh-TW" altLang="en-US">
                    <a:noFill/>
                  </a:rPr>
                  <a:t> </a:t>
                </a:r>
              </a:p>
            </p:txBody>
          </p:sp>
        </mc:Fallback>
      </mc:AlternateContent>
      <p:pic>
        <p:nvPicPr>
          <p:cNvPr id="38"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4078" y="1484784"/>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689" y="1772816"/>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689" y="1196752"/>
            <a:ext cx="358651" cy="358652"/>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p:cNvSpPr/>
          <p:nvPr/>
        </p:nvSpPr>
        <p:spPr>
          <a:xfrm>
            <a:off x="3534078" y="1253659"/>
            <a:ext cx="389850" cy="2031325"/>
          </a:xfrm>
          <a:prstGeom prst="rect">
            <a:avLst/>
          </a:prstGeom>
        </p:spPr>
        <p:txBody>
          <a:bodyPr wrap="none">
            <a:spAutoFit/>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zh-TW" altLang="en-US" dirty="0"/>
          </a:p>
        </p:txBody>
      </p:sp>
      <p:pic>
        <p:nvPicPr>
          <p:cNvPr id="42"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534" y="1988840"/>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145" y="2276872"/>
            <a:ext cx="358651" cy="3586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pic.pimg.tw/loveattracter/1328979655-2807707117_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145" y="2566292"/>
            <a:ext cx="358651" cy="358652"/>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7638534" y="1253659"/>
            <a:ext cx="389850" cy="2031325"/>
          </a:xfrm>
          <a:prstGeom prst="rect">
            <a:avLst/>
          </a:prstGeom>
        </p:spPr>
        <p:txBody>
          <a:bodyPr wrap="none">
            <a:spAutoFit/>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endParaRP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p>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sym typeface="Wingdings"/>
              </a:rPr>
              <a:t></a:t>
            </a:r>
            <a:endParaRPr lang="zh-TW" altLang="en-US" dirty="0"/>
          </a:p>
        </p:txBody>
      </p:sp>
      <mc:AlternateContent xmlns:mc="http://schemas.openxmlformats.org/markup-compatibility/2006" xmlns:a14="http://schemas.microsoft.com/office/drawing/2010/main">
        <mc:Choice Requires="a14">
          <p:sp>
            <p:nvSpPr>
              <p:cNvPr id="46" name="文字方塊 45"/>
              <p:cNvSpPr txBox="1"/>
              <p:nvPr/>
            </p:nvSpPr>
            <p:spPr>
              <a:xfrm>
                <a:off x="467544" y="4384284"/>
                <a:ext cx="3017173" cy="484876"/>
              </a:xfrm>
              <a:prstGeom prst="rect">
                <a:avLst/>
              </a:prstGeom>
              <a:noFill/>
            </p:spPr>
            <p:txBody>
              <a:bodyPr wrap="none" rtlCol="0">
                <a:spAutoFit/>
              </a:bodyPr>
              <a:lstStyle/>
              <a:p>
                <a:r>
                  <a:rPr lang="en-US" altLang="zh-TW" dirty="0" smtClean="0"/>
                  <a:t>MRR</a:t>
                </a:r>
                <a:r>
                  <a:rPr lang="en-US" altLang="zh-TW" baseline="-25000" dirty="0" smtClean="0"/>
                  <a:t>C</a:t>
                </a:r>
                <a:r>
                  <a:rPr lang="en-US" altLang="zh-TW" dirty="0" smtClean="0"/>
                  <a:t>(q) = (1+</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b="0" i="1" smtClean="0">
                            <a:latin typeface="Cambria Math"/>
                          </a:rPr>
                          <m:t>2</m:t>
                        </m:r>
                      </m:den>
                    </m:f>
                  </m:oMath>
                </a14:m>
                <a:r>
                  <a:rPr lang="en-US" altLang="zh-TW" dirty="0" smtClean="0"/>
                  <a:t>+</a:t>
                </a:r>
                <a14:m>
                  <m:oMath xmlns:m="http://schemas.openxmlformats.org/officeDocument/2006/math">
                    <m:f>
                      <m:fPr>
                        <m:ctrlPr>
                          <a:rPr lang="en-US" altLang="zh-TW" i="1" dirty="0" smtClean="0">
                            <a:latin typeface="Cambria Math"/>
                          </a:rPr>
                        </m:ctrlPr>
                      </m:fPr>
                      <m:num>
                        <m:r>
                          <a:rPr lang="en-US" altLang="zh-TW" b="0" i="1" dirty="0" smtClean="0">
                            <a:latin typeface="Cambria Math"/>
                          </a:rPr>
                          <m:t>1</m:t>
                        </m:r>
                      </m:num>
                      <m:den>
                        <m:r>
                          <a:rPr lang="en-US" altLang="zh-TW" b="0" i="1" dirty="0" smtClean="0">
                            <a:latin typeface="Cambria Math"/>
                          </a:rPr>
                          <m:t>3</m:t>
                        </m:r>
                      </m:den>
                    </m:f>
                  </m:oMath>
                </a14:m>
                <a:r>
                  <a:rPr lang="en-US" altLang="zh-TW" dirty="0" smtClean="0"/>
                  <a:t>)/3 = 0.61</a:t>
                </a:r>
                <a:endParaRPr lang="zh-TW" altLang="en-US"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467544" y="4384284"/>
                <a:ext cx="3017173" cy="484876"/>
              </a:xfrm>
              <a:prstGeom prst="rect">
                <a:avLst/>
              </a:prstGeom>
              <a:blipFill rotWithShape="1">
                <a:blip r:embed="rId6"/>
                <a:stretch>
                  <a:fillRect l="-1818" r="-808" b="-62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p:cNvSpPr txBox="1"/>
              <p:nvPr/>
            </p:nvSpPr>
            <p:spPr>
              <a:xfrm>
                <a:off x="4084853" y="4383963"/>
                <a:ext cx="2935419" cy="485197"/>
              </a:xfrm>
              <a:prstGeom prst="rect">
                <a:avLst/>
              </a:prstGeom>
              <a:noFill/>
            </p:spPr>
            <p:txBody>
              <a:bodyPr wrap="none" rtlCol="0">
                <a:spAutoFit/>
              </a:bodyPr>
              <a:lstStyle/>
              <a:p>
                <a:r>
                  <a:rPr lang="en-US" altLang="zh-TW" dirty="0" smtClean="0"/>
                  <a:t>MRR</a:t>
                </a:r>
                <a:r>
                  <a:rPr lang="en-US" altLang="zh-TW" baseline="-25000" dirty="0" smtClean="0"/>
                  <a:t>C</a:t>
                </a:r>
                <a:r>
                  <a:rPr lang="en-US" altLang="zh-TW" dirty="0" smtClean="0"/>
                  <a:t>(r) = (</a:t>
                </a:r>
                <a14:m>
                  <m:oMath xmlns:m="http://schemas.openxmlformats.org/officeDocument/2006/math">
                    <m:f>
                      <m:fPr>
                        <m:ctrlPr>
                          <a:rPr lang="en-US" altLang="zh-TW" i="1">
                            <a:latin typeface="Cambria Math"/>
                          </a:rPr>
                        </m:ctrlPr>
                      </m:fPr>
                      <m:num>
                        <m:r>
                          <a:rPr lang="en-US" altLang="zh-TW" i="1">
                            <a:latin typeface="Cambria Math"/>
                          </a:rPr>
                          <m:t>1</m:t>
                        </m:r>
                      </m:num>
                      <m:den>
                        <m:r>
                          <a:rPr lang="en-US" altLang="zh-TW" b="0" i="1" smtClean="0">
                            <a:latin typeface="Cambria Math"/>
                          </a:rPr>
                          <m:t>4</m:t>
                        </m:r>
                      </m:den>
                    </m:f>
                  </m:oMath>
                </a14:m>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b="0" i="1" smtClean="0">
                            <a:latin typeface="Cambria Math"/>
                          </a:rPr>
                          <m:t>5</m:t>
                        </m:r>
                      </m:den>
                    </m:f>
                  </m:oMath>
                </a14:m>
                <a:r>
                  <a:rPr lang="en-US" altLang="zh-TW" dirty="0" smtClean="0"/>
                  <a:t>+</a:t>
                </a:r>
                <a14:m>
                  <m:oMath xmlns:m="http://schemas.openxmlformats.org/officeDocument/2006/math">
                    <m:f>
                      <m:fPr>
                        <m:ctrlPr>
                          <a:rPr lang="en-US" altLang="zh-TW" i="1" dirty="0" smtClean="0">
                            <a:latin typeface="Cambria Math"/>
                          </a:rPr>
                        </m:ctrlPr>
                      </m:fPr>
                      <m:num>
                        <m:r>
                          <a:rPr lang="en-US" altLang="zh-TW" b="0" i="1" dirty="0" smtClean="0">
                            <a:latin typeface="Cambria Math"/>
                          </a:rPr>
                          <m:t>1</m:t>
                        </m:r>
                      </m:num>
                      <m:den>
                        <m:r>
                          <a:rPr lang="en-US" altLang="zh-TW" b="0" i="1" dirty="0" smtClean="0">
                            <a:latin typeface="Cambria Math"/>
                          </a:rPr>
                          <m:t>6</m:t>
                        </m:r>
                      </m:den>
                    </m:f>
                  </m:oMath>
                </a14:m>
                <a:r>
                  <a:rPr lang="en-US" altLang="zh-TW" dirty="0" smtClean="0"/>
                  <a:t>)/3 = 0.21</a:t>
                </a:r>
                <a:endParaRPr lang="zh-TW" altLang="en-US"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4084853" y="4383963"/>
                <a:ext cx="2935419" cy="485197"/>
              </a:xfrm>
              <a:prstGeom prst="rect">
                <a:avLst/>
              </a:prstGeom>
              <a:blipFill rotWithShape="1">
                <a:blip r:embed="rId7"/>
                <a:stretch>
                  <a:fillRect l="-1660" r="-1037" b="-6250"/>
                </a:stretch>
              </a:blipFill>
            </p:spPr>
            <p:txBody>
              <a:bodyPr/>
              <a:lstStyle/>
              <a:p>
                <a:r>
                  <a:rPr lang="zh-TW" altLang="en-US">
                    <a:noFill/>
                  </a:rPr>
                  <a:t> </a:t>
                </a:r>
              </a:p>
            </p:txBody>
          </p:sp>
        </mc:Fallback>
      </mc:AlternateContent>
      <p:sp>
        <p:nvSpPr>
          <p:cNvPr id="2048" name="矩形 2047"/>
          <p:cNvSpPr/>
          <p:nvPr/>
        </p:nvSpPr>
        <p:spPr>
          <a:xfrm>
            <a:off x="3131840" y="836712"/>
            <a:ext cx="389850" cy="369332"/>
          </a:xfrm>
          <a:prstGeom prst="rect">
            <a:avLst/>
          </a:prstGeom>
        </p:spPr>
        <p:txBody>
          <a:bodyPr wrap="none">
            <a:spAutoFit/>
          </a:bodyPr>
          <a:lstStyle/>
          <a:p>
            <a:r>
              <a:rPr lang="en-US" altLang="zh-TW" dirty="0">
                <a:sym typeface="Wingdings"/>
              </a:rPr>
              <a:t></a:t>
            </a:r>
            <a:endParaRPr lang="zh-TW" altLang="en-US" dirty="0"/>
          </a:p>
        </p:txBody>
      </p:sp>
      <p:sp>
        <p:nvSpPr>
          <p:cNvPr id="2049" name="矩形 2048"/>
          <p:cNvSpPr/>
          <p:nvPr/>
        </p:nvSpPr>
        <p:spPr>
          <a:xfrm>
            <a:off x="7236296" y="836712"/>
            <a:ext cx="389850" cy="369332"/>
          </a:xfrm>
          <a:prstGeom prst="rect">
            <a:avLst/>
          </a:prstGeom>
        </p:spPr>
        <p:txBody>
          <a:bodyPr wrap="none">
            <a:spAutoFit/>
          </a:bodyPr>
          <a:lstStyle/>
          <a:p>
            <a:r>
              <a:rPr lang="en-US" altLang="zh-TW" dirty="0">
                <a:sym typeface="Wingdings"/>
              </a:rPr>
              <a:t></a:t>
            </a:r>
            <a:endParaRPr lang="zh-TW" altLang="en-US" dirty="0"/>
          </a:p>
        </p:txBody>
      </p:sp>
      <p:sp>
        <p:nvSpPr>
          <p:cNvPr id="2051" name="矩形 2050"/>
          <p:cNvSpPr/>
          <p:nvPr/>
        </p:nvSpPr>
        <p:spPr>
          <a:xfrm>
            <a:off x="77694" y="4365104"/>
            <a:ext cx="389850" cy="369332"/>
          </a:xfrm>
          <a:prstGeom prst="rect">
            <a:avLst/>
          </a:prstGeom>
        </p:spPr>
        <p:txBody>
          <a:bodyPr wrap="none">
            <a:spAutoFit/>
          </a:bodyPr>
          <a:lstStyle/>
          <a:p>
            <a:r>
              <a:rPr lang="en-US" altLang="zh-TW" dirty="0">
                <a:sym typeface="Wingdings"/>
              </a:rPr>
              <a:t></a:t>
            </a:r>
            <a:endParaRPr lang="zh-TW" altLang="en-US" dirty="0"/>
          </a:p>
        </p:txBody>
      </p:sp>
      <p:sp>
        <p:nvSpPr>
          <p:cNvPr id="2053" name="矩形 2052"/>
          <p:cNvSpPr/>
          <p:nvPr/>
        </p:nvSpPr>
        <p:spPr>
          <a:xfrm>
            <a:off x="7638534" y="836712"/>
            <a:ext cx="389850" cy="369332"/>
          </a:xfrm>
          <a:prstGeom prst="rect">
            <a:avLst/>
          </a:prstGeom>
        </p:spPr>
        <p:txBody>
          <a:bodyPr wrap="none">
            <a:spAutoFit/>
          </a:bodyPr>
          <a:lstStyle/>
          <a:p>
            <a:r>
              <a:rPr lang="en-US" altLang="zh-TW" dirty="0">
                <a:sym typeface="Wingdings"/>
              </a:rPr>
              <a:t></a:t>
            </a:r>
            <a:endParaRPr lang="zh-TW" altLang="en-US" dirty="0"/>
          </a:p>
        </p:txBody>
      </p:sp>
      <p:sp>
        <p:nvSpPr>
          <p:cNvPr id="2055" name="矩形 2054"/>
          <p:cNvSpPr/>
          <p:nvPr/>
        </p:nvSpPr>
        <p:spPr>
          <a:xfrm>
            <a:off x="7020272" y="3646765"/>
            <a:ext cx="1941557" cy="646331"/>
          </a:xfrm>
          <a:prstGeom prst="rect">
            <a:avLst/>
          </a:prstGeom>
        </p:spPr>
        <p:txBody>
          <a:bodyPr wrap="none">
            <a:spAutoFit/>
          </a:bodyPr>
          <a:lstStyle/>
          <a:p>
            <a:r>
              <a:rPr lang="en-US" altLang="zh-TW" dirty="0" smtClean="0">
                <a:latin typeface="Vladimir Script"/>
              </a:rPr>
              <a:t>∆ </a:t>
            </a:r>
            <a:r>
              <a:rPr lang="en-US" altLang="zh-TW" dirty="0"/>
              <a:t>(</a:t>
            </a:r>
            <a:r>
              <a:rPr lang="en-US" altLang="zh-TW" dirty="0" smtClean="0"/>
              <a:t>MRR</a:t>
            </a:r>
            <a:r>
              <a:rPr lang="en-US" altLang="zh-TW" baseline="-25000" dirty="0" smtClean="0"/>
              <a:t>C</a:t>
            </a:r>
            <a:r>
              <a:rPr lang="en-US" altLang="zh-TW" dirty="0" smtClean="0"/>
              <a:t>) </a:t>
            </a:r>
          </a:p>
          <a:p>
            <a:r>
              <a:rPr lang="en-US" altLang="zh-TW" dirty="0" smtClean="0"/>
              <a:t>= 0.5-0.34 = </a:t>
            </a:r>
            <a:r>
              <a:rPr lang="en-US" altLang="zh-TW" b="1" dirty="0" smtClean="0">
                <a:solidFill>
                  <a:srgbClr val="0070C0"/>
                </a:solidFill>
              </a:rPr>
              <a:t>0.16</a:t>
            </a:r>
            <a:endParaRPr lang="zh-TW" altLang="en-US" b="1" dirty="0">
              <a:solidFill>
                <a:srgbClr val="0070C0"/>
              </a:solidFill>
            </a:endParaRPr>
          </a:p>
        </p:txBody>
      </p:sp>
      <p:sp>
        <p:nvSpPr>
          <p:cNvPr id="54" name="矩形 53"/>
          <p:cNvSpPr/>
          <p:nvPr/>
        </p:nvSpPr>
        <p:spPr>
          <a:xfrm>
            <a:off x="7020272" y="4366845"/>
            <a:ext cx="2018501" cy="646331"/>
          </a:xfrm>
          <a:prstGeom prst="rect">
            <a:avLst/>
          </a:prstGeom>
        </p:spPr>
        <p:txBody>
          <a:bodyPr wrap="none">
            <a:spAutoFit/>
          </a:bodyPr>
          <a:lstStyle/>
          <a:p>
            <a:r>
              <a:rPr lang="en-US" altLang="zh-TW" dirty="0" smtClean="0">
                <a:latin typeface="Vladimir Script"/>
              </a:rPr>
              <a:t>∆ </a:t>
            </a:r>
            <a:r>
              <a:rPr lang="en-US" altLang="zh-TW" dirty="0"/>
              <a:t>(</a:t>
            </a:r>
            <a:r>
              <a:rPr lang="en-US" altLang="zh-TW" dirty="0" smtClean="0"/>
              <a:t>MRR</a:t>
            </a:r>
            <a:r>
              <a:rPr lang="en-US" altLang="zh-TW" baseline="-25000" dirty="0" smtClean="0"/>
              <a:t>C</a:t>
            </a:r>
            <a:r>
              <a:rPr lang="en-US" altLang="zh-TW" dirty="0" smtClean="0"/>
              <a:t>) </a:t>
            </a:r>
          </a:p>
          <a:p>
            <a:r>
              <a:rPr lang="en-US" altLang="zh-TW" dirty="0" smtClean="0"/>
              <a:t>= 0.21-0.61 = </a:t>
            </a:r>
            <a:r>
              <a:rPr lang="en-US" altLang="zh-TW" b="1" dirty="0" smtClean="0">
                <a:solidFill>
                  <a:srgbClr val="FF0000"/>
                </a:solidFill>
              </a:rPr>
              <a:t>-0.4</a:t>
            </a:r>
            <a:endParaRPr lang="zh-TW" altLang="en-US" b="1" dirty="0">
              <a:solidFill>
                <a:srgbClr val="FF0000"/>
              </a:solidFill>
            </a:endParaRPr>
          </a:p>
        </p:txBody>
      </p:sp>
      <p:sp>
        <p:nvSpPr>
          <p:cNvPr id="2056" name="矩形 2055"/>
          <p:cNvSpPr/>
          <p:nvPr/>
        </p:nvSpPr>
        <p:spPr>
          <a:xfrm>
            <a:off x="1871700" y="6021288"/>
            <a:ext cx="4428492"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77694" y="3717032"/>
            <a:ext cx="389850" cy="369332"/>
          </a:xfrm>
          <a:prstGeom prst="rect">
            <a:avLst/>
          </a:prstGeom>
        </p:spPr>
        <p:txBody>
          <a:bodyPr wrap="none">
            <a:spAutoFit/>
          </a:bodyPr>
          <a:lstStyle/>
          <a:p>
            <a:r>
              <a:rPr lang="en-US" altLang="zh-TW" dirty="0">
                <a:sym typeface="Wingdings"/>
              </a:rPr>
              <a:t></a:t>
            </a:r>
            <a:endParaRPr lang="zh-TW" altLang="en-US" dirty="0"/>
          </a:p>
        </p:txBody>
      </p:sp>
    </p:spTree>
    <p:extLst>
      <p:ext uri="{BB962C8B-B14F-4D97-AF65-F5344CB8AC3E}">
        <p14:creationId xmlns:p14="http://schemas.microsoft.com/office/powerpoint/2010/main" val="3640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strips(downLeft)">
                                      <p:cBhvr>
                                        <p:cTn id="10" dur="500"/>
                                        <p:tgtEl>
                                          <p:spTgt spid="3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strips(downLeft)">
                                      <p:cBhvr>
                                        <p:cTn id="13" dur="500"/>
                                        <p:tgtEl>
                                          <p:spTgt spid="20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strips(downLeft)">
                                      <p:cBhvr>
                                        <p:cTn id="21" dur="500"/>
                                        <p:tgtEl>
                                          <p:spTgt spid="4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trips(downLeft)">
                                      <p:cBhvr>
                                        <p:cTn id="24" dur="500"/>
                                        <p:tgtEl>
                                          <p:spTgt spid="4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strips(downLeft)">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53"/>
                                        </p:tgtEl>
                                        <p:attrNameLst>
                                          <p:attrName>style.visibility</p:attrName>
                                        </p:attrNameLst>
                                      </p:cBhvr>
                                      <p:to>
                                        <p:strVal val="visible"/>
                                      </p:to>
                                    </p:set>
                                    <p:animEffect transition="in" filter="fade">
                                      <p:cBhvr>
                                        <p:cTn id="45" dur="500"/>
                                        <p:tgtEl>
                                          <p:spTgt spid="2053"/>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56"/>
                                        </p:tgtEl>
                                        <p:attrNameLst>
                                          <p:attrName>style.visibility</p:attrName>
                                        </p:attrNameLst>
                                      </p:cBhvr>
                                      <p:to>
                                        <p:strVal val="visible"/>
                                      </p:to>
                                    </p:set>
                                    <p:animEffect transition="in" filter="barn(inVertical)">
                                      <p:cBhvr>
                                        <p:cTn id="62" dur="500"/>
                                        <p:tgtEl>
                                          <p:spTgt spid="2056"/>
                                        </p:tgtEl>
                                      </p:cBhvr>
                                    </p:animEffect>
                                  </p:childTnLst>
                                </p:cTn>
                              </p:par>
                              <p:par>
                                <p:cTn id="63" presetID="16" presetClass="entr" presetSubtype="21" fill="hold" nodeType="withEffect">
                                  <p:stCondLst>
                                    <p:cond delay="0"/>
                                  </p:stCondLst>
                                  <p:childTnLst>
                                    <p:set>
                                      <p:cBhvr>
                                        <p:cTn id="64" dur="1" fill="hold">
                                          <p:stCondLst>
                                            <p:cond delay="0"/>
                                          </p:stCondLst>
                                        </p:cTn>
                                        <p:tgtEl>
                                          <p:spTgt spid="2050"/>
                                        </p:tgtEl>
                                        <p:attrNameLst>
                                          <p:attrName>style.visibility</p:attrName>
                                        </p:attrNameLst>
                                      </p:cBhvr>
                                      <p:to>
                                        <p:strVal val="visible"/>
                                      </p:to>
                                    </p:set>
                                    <p:animEffect transition="in" filter="barn(inVertical)">
                                      <p:cBhvr>
                                        <p:cTn id="6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P spid="41" grpId="0"/>
      <p:bldP spid="45" grpId="0"/>
      <p:bldP spid="46" grpId="0"/>
      <p:bldP spid="47" grpId="0"/>
      <p:bldP spid="2051" grpId="0"/>
      <p:bldP spid="2053" grpId="0"/>
      <p:bldP spid="2055" grpId="0"/>
      <p:bldP spid="54" grpId="0"/>
      <p:bldP spid="2056" grpId="0" animBg="1"/>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24</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bg1">
                    <a:lumMod val="65000"/>
                  </a:schemeClr>
                </a:solidFill>
                <a:latin typeface="Century Schoolbook" pitchFamily="18" charset="0"/>
              </a:rPr>
              <a:t>Concept Hierarchy Model</a:t>
            </a:r>
            <a:endParaRPr lang="en-US" sz="2800" dirty="0" smtClean="0">
              <a:solidFill>
                <a:schemeClr val="bg1">
                  <a:lumMod val="65000"/>
                </a:schemeClr>
              </a:solidFill>
              <a:latin typeface="Century Schoolbook" pitchFamily="18" charset="0"/>
            </a:endParaRPr>
          </a:p>
          <a:p>
            <a:pPr lvl="1">
              <a:buClr>
                <a:srgbClr val="002060"/>
              </a:buClr>
            </a:pPr>
            <a:r>
              <a:rPr lang="en-US" sz="2400" dirty="0" smtClean="0">
                <a:latin typeface="Century Schoolbook" pitchFamily="18" charset="0"/>
              </a:rPr>
              <a:t>  </a:t>
            </a:r>
            <a:r>
              <a:rPr lang="en-US" sz="2400" dirty="0" smtClean="0">
                <a:solidFill>
                  <a:schemeClr val="bg1">
                    <a:lumMod val="65000"/>
                  </a:schemeClr>
                </a:solidFill>
                <a:latin typeface="Century Schoolbook" pitchFamily="18" charset="0"/>
              </a:rPr>
              <a:t>Building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Query Recommender</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Adaptive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Experiment</a:t>
            </a:r>
          </a:p>
          <a:p>
            <a:pPr>
              <a:buClr>
                <a:srgbClr val="002060"/>
              </a:buClr>
              <a:buFont typeface="Wingdings" pitchFamily="2" charset="2"/>
              <a:buChar char="Ø"/>
            </a:pPr>
            <a:r>
              <a:rPr lang="en-US" sz="2800" dirty="0" smtClean="0">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3365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25</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Conclusion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矩形 5"/>
          <p:cNvSpPr/>
          <p:nvPr/>
        </p:nvSpPr>
        <p:spPr>
          <a:xfrm>
            <a:off x="467544" y="1174100"/>
            <a:ext cx="8064896" cy="3816429"/>
          </a:xfrm>
          <a:prstGeom prst="rect">
            <a:avLst/>
          </a:prstGeom>
        </p:spPr>
        <p:txBody>
          <a:bodyPr wrap="square">
            <a:spAutoFit/>
          </a:bodyPr>
          <a:lstStyle/>
          <a:p>
            <a:pPr marL="342900" indent="-342900" algn="just">
              <a:buFont typeface="Wingdings 2" pitchFamily="18" charset="2"/>
              <a:buChar char="²"/>
            </a:pPr>
            <a:r>
              <a:rPr lang="en-US" altLang="zh-TW" sz="2200" dirty="0" smtClean="0"/>
              <a:t>This paper proposed </a:t>
            </a:r>
            <a:r>
              <a:rPr lang="en-US" altLang="zh-TW" sz="2200" dirty="0"/>
              <a:t>a novel method for adaptation of </a:t>
            </a:r>
            <a:r>
              <a:rPr lang="en-US" altLang="zh-TW" sz="2200" dirty="0" smtClean="0"/>
              <a:t>the concept </a:t>
            </a:r>
            <a:r>
              <a:rPr lang="en-US" altLang="zh-TW" sz="2200" dirty="0"/>
              <a:t>hierarchy model with query refinements from </a:t>
            </a:r>
            <a:r>
              <a:rPr lang="en-US" altLang="zh-TW" sz="2200" dirty="0" smtClean="0"/>
              <a:t>search logs </a:t>
            </a:r>
            <a:r>
              <a:rPr lang="en-US" altLang="zh-TW" sz="2200" dirty="0"/>
              <a:t>on Intranets for query refinement recommendation</a:t>
            </a:r>
            <a:r>
              <a:rPr lang="en-US" altLang="zh-TW" sz="2200" dirty="0" smtClean="0"/>
              <a:t>.</a:t>
            </a:r>
          </a:p>
          <a:p>
            <a:pPr marL="342900" indent="-342900" algn="just">
              <a:buFont typeface="Wingdings 2" pitchFamily="18" charset="2"/>
              <a:buChar char="²"/>
            </a:pPr>
            <a:endParaRPr lang="en-US" altLang="zh-TW" sz="2200" dirty="0" smtClean="0"/>
          </a:p>
          <a:p>
            <a:pPr marL="342900" indent="-342900" algn="just">
              <a:buFont typeface="Wingdings 2" pitchFamily="18" charset="2"/>
              <a:buChar char="²"/>
            </a:pPr>
            <a:r>
              <a:rPr lang="en-US" altLang="zh-TW" sz="2200" dirty="0" smtClean="0"/>
              <a:t>Experimental results </a:t>
            </a:r>
            <a:r>
              <a:rPr lang="en-US" altLang="zh-TW" sz="2200" dirty="0"/>
              <a:t>indicate that </a:t>
            </a:r>
            <a:r>
              <a:rPr lang="en-US" altLang="zh-TW" sz="2200" dirty="0" smtClean="0"/>
              <a:t>adaptive </a:t>
            </a:r>
            <a:r>
              <a:rPr lang="en-US" altLang="zh-TW" sz="2200" dirty="0"/>
              <a:t>model </a:t>
            </a:r>
            <a:r>
              <a:rPr lang="en-US" altLang="zh-TW" sz="2200" dirty="0" smtClean="0"/>
              <a:t>is </a:t>
            </a:r>
            <a:r>
              <a:rPr lang="en-US" altLang="zh-TW" sz="2200" dirty="0"/>
              <a:t>significantly better than its static version </a:t>
            </a:r>
            <a:r>
              <a:rPr lang="en-US" altLang="zh-TW" sz="2200" dirty="0" smtClean="0"/>
              <a:t>and the </a:t>
            </a:r>
            <a:r>
              <a:rPr lang="en-US" altLang="zh-TW" sz="2200" dirty="0"/>
              <a:t>state-of-the-art </a:t>
            </a:r>
            <a:r>
              <a:rPr lang="en-US" altLang="zh-TW" sz="2200" dirty="0" smtClean="0"/>
              <a:t>adaptive query </a:t>
            </a:r>
            <a:r>
              <a:rPr lang="en-US" altLang="zh-TW" sz="2200" dirty="0"/>
              <a:t>recommender model</a:t>
            </a:r>
            <a:r>
              <a:rPr lang="en-US" altLang="zh-TW" sz="2200" dirty="0" smtClean="0"/>
              <a:t>.</a:t>
            </a:r>
          </a:p>
          <a:p>
            <a:pPr marL="342900" indent="-342900">
              <a:buFont typeface="Wingdings 2" pitchFamily="18" charset="2"/>
              <a:buChar char="²"/>
            </a:pPr>
            <a:endParaRPr lang="en-US" altLang="zh-TW" sz="2200" dirty="0"/>
          </a:p>
          <a:p>
            <a:pPr marL="342900" indent="-342900" algn="just">
              <a:buFont typeface="Wingdings 2" pitchFamily="18" charset="2"/>
              <a:buChar char="²"/>
            </a:pPr>
            <a:r>
              <a:rPr lang="en-US" altLang="zh-TW" sz="2200" dirty="0"/>
              <a:t>I</a:t>
            </a:r>
            <a:r>
              <a:rPr lang="en-US" altLang="zh-TW" sz="2200" dirty="0" smtClean="0"/>
              <a:t>t was better </a:t>
            </a:r>
            <a:r>
              <a:rPr lang="en-US" altLang="zh-TW" sz="2200" dirty="0"/>
              <a:t>to adapt the concept hierarchy model with all log </a:t>
            </a:r>
            <a:r>
              <a:rPr lang="en-US" altLang="zh-TW" sz="2200" dirty="0" smtClean="0"/>
              <a:t>refinements irrespective </a:t>
            </a:r>
            <a:r>
              <a:rPr lang="en-US" altLang="zh-TW" sz="2200" dirty="0"/>
              <a:t>of whether there were user clicks </a:t>
            </a:r>
            <a:r>
              <a:rPr lang="en-US" altLang="zh-TW" sz="2200" dirty="0" smtClean="0"/>
              <a:t>or not</a:t>
            </a:r>
            <a:r>
              <a:rPr lang="en-US" altLang="zh-TW" sz="2200" dirty="0"/>
              <a:t>.</a:t>
            </a:r>
            <a:endParaRPr lang="en-US" altLang="zh-TW" sz="2200" b="1" dirty="0" smtClean="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990529"/>
            <a:ext cx="1194508" cy="139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681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4.nhps.tp.edu.tw/class/992_g4/%E7%AF%84%E4%BE%8B/%E5%9C%96%E5%BA%AB/05-%E8%83%8C%E6%99%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32"/>
            <a:ext cx="9144000" cy="600655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971600" y="1412776"/>
            <a:ext cx="7272808" cy="2592288"/>
          </a:xfrm>
          <a:prstGeom prst="rect">
            <a:avLst/>
          </a:prstGeom>
          <a:noFill/>
        </p:spPr>
        <p:txBody>
          <a:bodyPr wrap="none" lIns="91440" tIns="45720" rIns="91440" bIns="45720">
            <a:prstTxWarp prst="textFadeRight">
              <a:avLst/>
            </a:prstTxWarp>
            <a:spAutoFit/>
          </a:bodyPr>
          <a:lstStyle/>
          <a:p>
            <a:pPr algn="ctr"/>
            <a:r>
              <a:rPr lang="en-US" altLang="zh-TW" sz="5400" b="1" dirty="0" smtClean="0">
                <a:ln w="18000">
                  <a:solidFill>
                    <a:schemeClr val="tx1"/>
                  </a:solidFill>
                  <a:prstDash val="solid"/>
                  <a:miter lim="800000"/>
                </a:ln>
                <a:solidFill>
                  <a:schemeClr val="accent2">
                    <a:lumMod val="50000"/>
                  </a:schemeClr>
                </a:solidFill>
                <a:effectLst>
                  <a:outerShdw blurRad="25500" dist="23000" dir="7020000" algn="tl">
                    <a:srgbClr val="000000">
                      <a:alpha val="50000"/>
                    </a:srgbClr>
                  </a:outerShdw>
                </a:effectLst>
              </a:rPr>
              <a:t>Thank you for                  </a:t>
            </a:r>
          </a:p>
          <a:p>
            <a:pPr algn="ctr"/>
            <a:r>
              <a:rPr lang="en-US" altLang="zh-TW" sz="5400" b="1" dirty="0" smtClean="0">
                <a:ln w="18000">
                  <a:solidFill>
                    <a:schemeClr val="tx1"/>
                  </a:solidFill>
                  <a:prstDash val="solid"/>
                  <a:miter lim="800000"/>
                </a:ln>
                <a:solidFill>
                  <a:schemeClr val="accent2">
                    <a:lumMod val="50000"/>
                  </a:schemeClr>
                </a:solidFill>
                <a:effectLst>
                  <a:outerShdw blurRad="25500" dist="23000" dir="7020000" algn="tl">
                    <a:srgbClr val="000000">
                      <a:alpha val="50000"/>
                    </a:srgbClr>
                  </a:outerShdw>
                </a:effectLst>
              </a:rPr>
              <a:t>your attention !</a:t>
            </a:r>
            <a:endParaRPr lang="zh-TW" altLang="en-US" sz="5400" b="1" dirty="0">
              <a:ln w="18000">
                <a:solidFill>
                  <a:schemeClr val="tx1"/>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
        <p:nvSpPr>
          <p:cNvPr id="5"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26</a:t>
            </a:fld>
            <a:endParaRPr lang="zh-TW" altLang="en-US" sz="16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659" y="4660459"/>
            <a:ext cx="2207765" cy="150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31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3</a:t>
            </a:fld>
            <a:endParaRPr lang="zh-TW" altLang="en-US" sz="16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225277"/>
            <a:ext cx="18859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191939"/>
            <a:ext cx="7715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843808" y="1687239"/>
            <a:ext cx="936104" cy="3109913"/>
          </a:xfrm>
          <a:prstGeom prst="rect">
            <a:avLst/>
          </a:prstGeom>
          <a:no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2821573" y="1630486"/>
            <a:ext cx="958339" cy="3139321"/>
          </a:xfrm>
          <a:prstGeom prst="rect">
            <a:avLst/>
          </a:prstGeom>
          <a:noFill/>
        </p:spPr>
        <p:txBody>
          <a:bodyPr wrap="none" rtlCol="0">
            <a:spAutoFit/>
          </a:bodyPr>
          <a:lstStyle/>
          <a:p>
            <a:r>
              <a:rPr lang="en-US" altLang="zh-TW" dirty="0" smtClean="0"/>
              <a:t>URL 1</a:t>
            </a:r>
          </a:p>
          <a:p>
            <a:r>
              <a:rPr lang="en-US" altLang="zh-TW" dirty="0" smtClean="0"/>
              <a:t>URL 2</a:t>
            </a:r>
          </a:p>
          <a:p>
            <a:r>
              <a:rPr lang="en-US" altLang="zh-TW" dirty="0" smtClean="0"/>
              <a:t>URL 3</a:t>
            </a:r>
          </a:p>
          <a:p>
            <a:r>
              <a:rPr lang="en-US" altLang="zh-TW" dirty="0" smtClean="0"/>
              <a:t>URL 4</a:t>
            </a:r>
          </a:p>
          <a:p>
            <a:r>
              <a:rPr lang="en-US" altLang="zh-TW" dirty="0" smtClean="0"/>
              <a:t>URL 5</a:t>
            </a:r>
          </a:p>
          <a:p>
            <a:r>
              <a:rPr lang="en-US" altLang="zh-TW" dirty="0"/>
              <a:t>URL </a:t>
            </a:r>
            <a:r>
              <a:rPr lang="en-US" altLang="zh-TW" dirty="0" smtClean="0"/>
              <a:t>6</a:t>
            </a:r>
            <a:endParaRPr lang="en-US" altLang="zh-TW" dirty="0"/>
          </a:p>
          <a:p>
            <a:r>
              <a:rPr lang="en-US" altLang="zh-TW" dirty="0"/>
              <a:t>URL 7</a:t>
            </a:r>
            <a:endParaRPr lang="en-US" altLang="zh-TW" dirty="0" smtClean="0"/>
          </a:p>
          <a:p>
            <a:r>
              <a:rPr lang="en-US" altLang="zh-TW" dirty="0"/>
              <a:t>URL </a:t>
            </a:r>
            <a:r>
              <a:rPr lang="en-US" altLang="zh-TW" dirty="0" smtClean="0"/>
              <a:t>8</a:t>
            </a:r>
            <a:endParaRPr lang="en-US" altLang="zh-TW" dirty="0"/>
          </a:p>
          <a:p>
            <a:r>
              <a:rPr lang="en-US" altLang="zh-TW" dirty="0"/>
              <a:t>URL </a:t>
            </a:r>
            <a:r>
              <a:rPr lang="en-US" altLang="zh-TW" dirty="0" smtClean="0"/>
              <a:t>9</a:t>
            </a:r>
            <a:endParaRPr lang="en-US" altLang="zh-TW" dirty="0"/>
          </a:p>
          <a:p>
            <a:r>
              <a:rPr lang="en-US" altLang="zh-TW" dirty="0"/>
              <a:t>URL </a:t>
            </a:r>
            <a:r>
              <a:rPr lang="en-US" altLang="zh-TW" dirty="0" smtClean="0"/>
              <a:t>10</a:t>
            </a:r>
          </a:p>
          <a:p>
            <a:r>
              <a:rPr lang="en-US" altLang="zh-TW" dirty="0" smtClean="0"/>
              <a:t>……..</a:t>
            </a:r>
          </a:p>
        </p:txBody>
      </p:sp>
      <p:sp>
        <p:nvSpPr>
          <p:cNvPr id="9" name="橢圓 8"/>
          <p:cNvSpPr/>
          <p:nvPr/>
        </p:nvSpPr>
        <p:spPr>
          <a:xfrm>
            <a:off x="2761518" y="1687239"/>
            <a:ext cx="1018394" cy="591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771800" y="3286670"/>
            <a:ext cx="1018394" cy="591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2771800" y="2474204"/>
            <a:ext cx="1018394" cy="59131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2771800" y="4078758"/>
            <a:ext cx="1018394" cy="396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995936" y="2474204"/>
            <a:ext cx="432048" cy="295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aphicFrame>
        <p:nvGraphicFramePr>
          <p:cNvPr id="11" name="表格 10"/>
          <p:cNvGraphicFramePr>
            <a:graphicFrameLocks noGrp="1"/>
          </p:cNvGraphicFramePr>
          <p:nvPr>
            <p:extLst>
              <p:ext uri="{D42A27DB-BD31-4B8C-83A1-F6EECF244321}">
                <p14:modId xmlns:p14="http://schemas.microsoft.com/office/powerpoint/2010/main" val="1544345925"/>
              </p:ext>
            </p:extLst>
          </p:nvPr>
        </p:nvGraphicFramePr>
        <p:xfrm>
          <a:off x="4572000" y="2184950"/>
          <a:ext cx="4032000" cy="741680"/>
        </p:xfrm>
        <a:graphic>
          <a:graphicData uri="http://schemas.openxmlformats.org/drawingml/2006/table">
            <a:tbl>
              <a:tblPr firstRow="1" bandRow="1">
                <a:tableStyleId>{5940675A-B579-460E-94D1-54222C63F5DA}</a:tableStyleId>
              </a:tblPr>
              <a:tblGrid>
                <a:gridCol w="1344000"/>
                <a:gridCol w="1344000"/>
                <a:gridCol w="1344000"/>
              </a:tblGrid>
              <a:tr h="370840">
                <a:tc>
                  <a:txBody>
                    <a:bodyPr/>
                    <a:lstStyle/>
                    <a:p>
                      <a:pPr algn="ctr"/>
                      <a:r>
                        <a:rPr lang="en-US" altLang="zh-TW" b="1" dirty="0" smtClean="0">
                          <a:solidFill>
                            <a:srgbClr val="FF0000"/>
                          </a:solidFill>
                        </a:rPr>
                        <a:t>Concept</a:t>
                      </a:r>
                      <a:r>
                        <a:rPr lang="en-US" altLang="zh-TW" b="1" baseline="0" dirty="0" smtClean="0">
                          <a:solidFill>
                            <a:srgbClr val="FF0000"/>
                          </a:solidFill>
                        </a:rPr>
                        <a:t> 1</a:t>
                      </a:r>
                      <a:endParaRPr lang="zh-TW" altLang="en-US" b="1" dirty="0">
                        <a:solidFill>
                          <a:srgbClr val="FF0000"/>
                        </a:solidFill>
                      </a:endParaRPr>
                    </a:p>
                  </a:txBody>
                  <a:tcPr/>
                </a:tc>
                <a:tc>
                  <a:txBody>
                    <a:bodyPr/>
                    <a:lstStyle/>
                    <a:p>
                      <a:pPr algn="ctr"/>
                      <a:r>
                        <a:rPr lang="en-US" altLang="zh-TW" b="1" dirty="0" smtClean="0">
                          <a:solidFill>
                            <a:srgbClr val="00B050"/>
                          </a:solidFill>
                        </a:rPr>
                        <a:t>Concept 2</a:t>
                      </a:r>
                      <a:endParaRPr lang="zh-TW" altLang="en-US" b="1" dirty="0">
                        <a:solidFill>
                          <a:srgbClr val="00B050"/>
                        </a:solidFill>
                      </a:endParaRPr>
                    </a:p>
                  </a:txBody>
                  <a:tcPr/>
                </a:tc>
                <a:tc>
                  <a:txBody>
                    <a:bodyPr/>
                    <a:lstStyle/>
                    <a:p>
                      <a:pPr algn="ctr"/>
                      <a:r>
                        <a:rPr lang="en-US" altLang="zh-TW" b="1" dirty="0" smtClean="0">
                          <a:solidFill>
                            <a:srgbClr val="7030A0"/>
                          </a:solidFill>
                        </a:rPr>
                        <a:t>Concept 3</a:t>
                      </a:r>
                      <a:endParaRPr lang="zh-TW" altLang="en-US" b="1" dirty="0">
                        <a:solidFill>
                          <a:srgbClr val="7030A0"/>
                        </a:solidFill>
                      </a:endParaRPr>
                    </a:p>
                  </a:txBody>
                  <a:tcPr/>
                </a:tc>
              </a:tr>
              <a:tr h="370840">
                <a:tc>
                  <a:txBody>
                    <a:bodyPr/>
                    <a:lstStyle/>
                    <a:p>
                      <a:pPr algn="ctr"/>
                      <a:r>
                        <a:rPr lang="en-US" altLang="zh-TW" dirty="0" smtClean="0"/>
                        <a:t>URL1,2,7,8</a:t>
                      </a:r>
                      <a:endParaRPr lang="zh-TW" altLang="en-US" dirty="0"/>
                    </a:p>
                  </a:txBody>
                  <a:tcPr/>
                </a:tc>
                <a:tc>
                  <a:txBody>
                    <a:bodyPr/>
                    <a:lstStyle/>
                    <a:p>
                      <a:pPr algn="ctr"/>
                      <a:r>
                        <a:rPr lang="en-US" altLang="zh-TW" dirty="0" smtClean="0"/>
                        <a:t>URL4.5</a:t>
                      </a:r>
                      <a:endParaRPr lang="zh-TW" altLang="en-US" dirty="0"/>
                    </a:p>
                  </a:txBody>
                  <a:tcPr/>
                </a:tc>
                <a:tc>
                  <a:txBody>
                    <a:bodyPr/>
                    <a:lstStyle/>
                    <a:p>
                      <a:pPr algn="ctr"/>
                      <a:r>
                        <a:rPr lang="en-US" altLang="zh-TW" dirty="0" smtClean="0"/>
                        <a:t>URL10</a:t>
                      </a:r>
                      <a:endParaRPr lang="zh-TW" altLang="en-US" dirty="0"/>
                    </a:p>
                  </a:txBody>
                  <a:tcPr/>
                </a:tc>
              </a:tr>
            </a:tbl>
          </a:graphicData>
        </a:graphic>
      </p:graphicFrame>
      <p:sp>
        <p:nvSpPr>
          <p:cNvPr id="18" name="矩形 17"/>
          <p:cNvSpPr/>
          <p:nvPr/>
        </p:nvSpPr>
        <p:spPr>
          <a:xfrm>
            <a:off x="475935" y="4869160"/>
            <a:ext cx="8272529" cy="1785104"/>
          </a:xfrm>
          <a:prstGeom prst="rect">
            <a:avLst/>
          </a:prstGeom>
        </p:spPr>
        <p:txBody>
          <a:bodyPr wrap="square">
            <a:spAutoFit/>
          </a:bodyPr>
          <a:lstStyle/>
          <a:p>
            <a:pPr marL="342900" indent="-342900">
              <a:buFont typeface="Wingdings" pitchFamily="2" charset="2"/>
              <a:buChar char="Ø"/>
            </a:pPr>
            <a:r>
              <a:rPr lang="en-US" altLang="zh-TW" sz="2200" dirty="0"/>
              <a:t>E</a:t>
            </a:r>
            <a:r>
              <a:rPr lang="en-US" altLang="zh-TW" sz="2200" dirty="0" smtClean="0"/>
              <a:t>xtra </a:t>
            </a:r>
            <a:r>
              <a:rPr lang="en-US" altLang="zh-TW" sz="2200" dirty="0"/>
              <a:t>features are expected to make it </a:t>
            </a:r>
            <a:r>
              <a:rPr lang="en-US" altLang="zh-TW" sz="2200" dirty="0" smtClean="0"/>
              <a:t>easier and </a:t>
            </a:r>
            <a:r>
              <a:rPr lang="en-US" altLang="zh-TW" sz="2200" dirty="0"/>
              <a:t>quicker for a user’s information need to be satisfied</a:t>
            </a:r>
            <a:r>
              <a:rPr lang="en-US" altLang="zh-TW" sz="2200" dirty="0" smtClean="0"/>
              <a:t>.</a:t>
            </a:r>
          </a:p>
          <a:p>
            <a:pPr marL="342900" indent="-342900">
              <a:buFont typeface="Wingdings" pitchFamily="2" charset="2"/>
              <a:buChar char="Ø"/>
            </a:pPr>
            <a:r>
              <a:rPr lang="en-US" altLang="zh-TW" sz="2200" dirty="0" smtClean="0"/>
              <a:t>Generating </a:t>
            </a:r>
            <a:r>
              <a:rPr lang="en-US" altLang="zh-TW" sz="2200" dirty="0"/>
              <a:t>suitable </a:t>
            </a:r>
            <a:r>
              <a:rPr lang="en-US" altLang="zh-TW" sz="2200" dirty="0" smtClean="0"/>
              <a:t>refinements(</a:t>
            </a:r>
            <a:r>
              <a:rPr lang="en-US" altLang="zh-TW" sz="2200" i="1" dirty="0"/>
              <a:t>query recommendation</a:t>
            </a:r>
            <a:r>
              <a:rPr lang="en-US" altLang="zh-TW" sz="2200" dirty="0" smtClean="0"/>
              <a:t>) to </a:t>
            </a:r>
            <a:r>
              <a:rPr lang="en-US" altLang="zh-TW" sz="2200" dirty="0"/>
              <a:t>a current (or an initial) </a:t>
            </a:r>
            <a:r>
              <a:rPr lang="en-US" altLang="zh-TW" sz="2200" dirty="0" smtClean="0"/>
              <a:t>query - interactive </a:t>
            </a:r>
            <a:r>
              <a:rPr lang="en-US" altLang="zh-TW" sz="2200" dirty="0"/>
              <a:t>features </a:t>
            </a:r>
            <a:r>
              <a:rPr lang="en-US" altLang="zh-TW" sz="2200" dirty="0" smtClean="0"/>
              <a:t>in modern </a:t>
            </a:r>
            <a:r>
              <a:rPr lang="en-US" altLang="zh-TW" sz="2200" dirty="0"/>
              <a:t>search engines</a:t>
            </a:r>
            <a:r>
              <a:rPr lang="en-US" altLang="zh-TW" sz="2200" dirty="0" smtClean="0"/>
              <a:t>. </a:t>
            </a:r>
          </a:p>
        </p:txBody>
      </p:sp>
      <p:sp>
        <p:nvSpPr>
          <p:cNvPr id="15" name="矩形 14"/>
          <p:cNvSpPr/>
          <p:nvPr/>
        </p:nvSpPr>
        <p:spPr>
          <a:xfrm>
            <a:off x="4860032" y="1112610"/>
            <a:ext cx="3503518" cy="372174"/>
          </a:xfrm>
          <a:prstGeom prst="rect">
            <a:avLst/>
          </a:prstGeom>
          <a:noFill/>
        </p:spPr>
        <p:txBody>
          <a:bodyPr wrap="none" lIns="91440" tIns="45720" rIns="91440" bIns="45720">
            <a:prstTxWarp prst="textPlain">
              <a:avLst/>
            </a:prstTxWarp>
            <a:spAutoFit/>
          </a:bodyPr>
          <a:lstStyle/>
          <a:p>
            <a:pPr algn="ct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user-friendly features</a:t>
            </a:r>
            <a:endPar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14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p:cTn id="27"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4</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11" name="AutoShape 4"/>
          <p:cNvSpPr>
            <a:spLocks noChangeArrowheads="1"/>
          </p:cNvSpPr>
          <p:nvPr/>
        </p:nvSpPr>
        <p:spPr bwMode="gray">
          <a:xfrm>
            <a:off x="238410" y="1379984"/>
            <a:ext cx="8136904" cy="130651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TW" altLang="en-US"/>
          </a:p>
        </p:txBody>
      </p:sp>
      <p:sp>
        <p:nvSpPr>
          <p:cNvPr id="12" name="AutoShape 5"/>
          <p:cNvSpPr>
            <a:spLocks noChangeArrowheads="1"/>
          </p:cNvSpPr>
          <p:nvPr/>
        </p:nvSpPr>
        <p:spPr bwMode="gray">
          <a:xfrm>
            <a:off x="382426" y="1500634"/>
            <a:ext cx="3105012" cy="1068388"/>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 name="Text Box 7"/>
          <p:cNvSpPr txBox="1">
            <a:spLocks noChangeArrowheads="1"/>
          </p:cNvSpPr>
          <p:nvPr/>
        </p:nvSpPr>
        <p:spPr bwMode="gray">
          <a:xfrm>
            <a:off x="580872" y="1589891"/>
            <a:ext cx="28392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TW" sz="2400" dirty="0">
                <a:solidFill>
                  <a:schemeClr val="bg1"/>
                </a:solidFill>
              </a:rPr>
              <a:t>Recommendations </a:t>
            </a:r>
            <a:endParaRPr lang="en-US" altLang="zh-TW" sz="2400" dirty="0" smtClean="0">
              <a:solidFill>
                <a:schemeClr val="bg1"/>
              </a:solidFill>
            </a:endParaRPr>
          </a:p>
          <a:p>
            <a:pPr algn="ctr" eaLnBrk="0" hangingPunct="0"/>
            <a:r>
              <a:rPr lang="en-US" altLang="zh-TW" sz="2400" dirty="0" smtClean="0">
                <a:solidFill>
                  <a:schemeClr val="bg1"/>
                </a:solidFill>
              </a:rPr>
              <a:t>from </a:t>
            </a:r>
            <a:r>
              <a:rPr lang="en-US" altLang="zh-TW" sz="2400" dirty="0">
                <a:solidFill>
                  <a:schemeClr val="bg1"/>
                </a:solidFill>
              </a:rPr>
              <a:t>the collection</a:t>
            </a:r>
            <a:endParaRPr lang="en-US" altLang="zh-TW" sz="2400" dirty="0">
              <a:solidFill>
                <a:schemeClr val="bg1"/>
              </a:solidFill>
              <a:effectLst>
                <a:outerShdw blurRad="38100" dist="38100" dir="2700000" algn="tl">
                  <a:srgbClr val="000000"/>
                </a:outerShdw>
              </a:effectLst>
              <a:ea typeface="新細明體" charset="-120"/>
            </a:endParaRPr>
          </a:p>
        </p:txBody>
      </p:sp>
      <p:sp>
        <p:nvSpPr>
          <p:cNvPr id="14" name="Text Box 8"/>
          <p:cNvSpPr txBox="1">
            <a:spLocks noChangeArrowheads="1"/>
          </p:cNvSpPr>
          <p:nvPr/>
        </p:nvSpPr>
        <p:spPr bwMode="gray">
          <a:xfrm>
            <a:off x="3550778" y="1682224"/>
            <a:ext cx="49096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100" dirty="0"/>
              <a:t>discover relationships between terms based on </a:t>
            </a:r>
            <a:r>
              <a:rPr lang="en-US" altLang="zh-TW" sz="2100" dirty="0" smtClean="0"/>
              <a:t>statistical analysis</a:t>
            </a:r>
            <a:endParaRPr lang="en-US" altLang="zh-TW" sz="2100" dirty="0">
              <a:solidFill>
                <a:srgbClr val="000000"/>
              </a:solidFill>
              <a:ea typeface="新細明體" charset="-120"/>
            </a:endParaRPr>
          </a:p>
        </p:txBody>
      </p:sp>
      <p:sp>
        <p:nvSpPr>
          <p:cNvPr id="15" name="AutoShape 10"/>
          <p:cNvSpPr>
            <a:spLocks noChangeArrowheads="1"/>
          </p:cNvSpPr>
          <p:nvPr/>
        </p:nvSpPr>
        <p:spPr bwMode="gray">
          <a:xfrm>
            <a:off x="238410" y="3922688"/>
            <a:ext cx="8136904" cy="1306512"/>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TW" altLang="en-US"/>
          </a:p>
        </p:txBody>
      </p:sp>
      <p:sp>
        <p:nvSpPr>
          <p:cNvPr id="16" name="AutoShape 11"/>
          <p:cNvSpPr>
            <a:spLocks noChangeArrowheads="1"/>
          </p:cNvSpPr>
          <p:nvPr/>
        </p:nvSpPr>
        <p:spPr bwMode="gray">
          <a:xfrm>
            <a:off x="382426" y="4043338"/>
            <a:ext cx="3105012" cy="1068387"/>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8" name="Text Box 14"/>
          <p:cNvSpPr txBox="1">
            <a:spLocks noChangeArrowheads="1"/>
          </p:cNvSpPr>
          <p:nvPr/>
        </p:nvSpPr>
        <p:spPr bwMode="gray">
          <a:xfrm>
            <a:off x="3550778" y="4252461"/>
            <a:ext cx="50536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100" dirty="0"/>
              <a:t>provide a conceptual </a:t>
            </a:r>
            <a:r>
              <a:rPr lang="en-US" altLang="zh-TW" sz="2100" dirty="0" smtClean="0"/>
              <a:t>view</a:t>
            </a:r>
            <a:r>
              <a:rPr lang="zh-TW" altLang="en-US" sz="2100" dirty="0" smtClean="0"/>
              <a:t> </a:t>
            </a:r>
            <a:r>
              <a:rPr lang="en-US" altLang="zh-TW" sz="2100" dirty="0" smtClean="0"/>
              <a:t>of the</a:t>
            </a:r>
            <a:r>
              <a:rPr lang="zh-TW" altLang="en-US" sz="2100" dirty="0" smtClean="0"/>
              <a:t> </a:t>
            </a:r>
            <a:r>
              <a:rPr lang="en-US" altLang="zh-TW" sz="2100" dirty="0" smtClean="0"/>
              <a:t>domain </a:t>
            </a:r>
            <a:r>
              <a:rPr lang="en-US" altLang="zh-TW" sz="2100" dirty="0"/>
              <a:t>based on collective user </a:t>
            </a:r>
            <a:r>
              <a:rPr lang="en-US" altLang="zh-TW" sz="2100" dirty="0" smtClean="0"/>
              <a:t>intelligence</a:t>
            </a:r>
            <a:endParaRPr lang="en-US" altLang="zh-TW" sz="2100" dirty="0">
              <a:solidFill>
                <a:srgbClr val="000000"/>
              </a:solidFill>
              <a:ea typeface="新細明體" charset="-120"/>
            </a:endParaRPr>
          </a:p>
        </p:txBody>
      </p:sp>
      <p:sp>
        <p:nvSpPr>
          <p:cNvPr id="19" name="Text Box 7"/>
          <p:cNvSpPr txBox="1">
            <a:spLocks noChangeArrowheads="1"/>
          </p:cNvSpPr>
          <p:nvPr/>
        </p:nvSpPr>
        <p:spPr bwMode="gray">
          <a:xfrm>
            <a:off x="513547" y="4160128"/>
            <a:ext cx="29738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TW" sz="2400" dirty="0">
                <a:solidFill>
                  <a:schemeClr val="bg1"/>
                </a:solidFill>
              </a:rPr>
              <a:t>Recommendations </a:t>
            </a:r>
            <a:endParaRPr lang="en-US" altLang="zh-TW" sz="2400" dirty="0" smtClean="0">
              <a:solidFill>
                <a:schemeClr val="bg1"/>
              </a:solidFill>
            </a:endParaRPr>
          </a:p>
          <a:p>
            <a:pPr algn="ctr" eaLnBrk="0" hangingPunct="0"/>
            <a:r>
              <a:rPr lang="en-US" altLang="zh-TW" sz="2400" dirty="0" smtClean="0">
                <a:solidFill>
                  <a:schemeClr val="bg1"/>
                </a:solidFill>
              </a:rPr>
              <a:t>from </a:t>
            </a:r>
            <a:r>
              <a:rPr lang="en-US" altLang="zh-TW" sz="2400" dirty="0">
                <a:solidFill>
                  <a:schemeClr val="bg1"/>
                </a:solidFill>
              </a:rPr>
              <a:t>the search logs</a:t>
            </a:r>
            <a:endParaRPr lang="en-US" altLang="zh-TW" sz="2400" dirty="0">
              <a:solidFill>
                <a:schemeClr val="bg1"/>
              </a:solidFill>
              <a:effectLst>
                <a:outerShdw blurRad="38100" dist="38100" dir="2700000" algn="tl">
                  <a:srgbClr val="000000"/>
                </a:outerShdw>
              </a:effectLst>
              <a:ea typeface="新細明體" charset="-120"/>
            </a:endParaRPr>
          </a:p>
        </p:txBody>
      </p:sp>
      <p:sp>
        <p:nvSpPr>
          <p:cNvPr id="20" name="文字方塊 19"/>
          <p:cNvSpPr txBox="1"/>
          <p:nvPr/>
        </p:nvSpPr>
        <p:spPr>
          <a:xfrm>
            <a:off x="382426" y="3009146"/>
            <a:ext cx="8078005" cy="707886"/>
          </a:xfrm>
          <a:prstGeom prst="rect">
            <a:avLst/>
          </a:prstGeom>
          <a:noFill/>
        </p:spPr>
        <p:txBody>
          <a:bodyPr wrap="square" rtlCol="0">
            <a:spAutoFit/>
          </a:bodyPr>
          <a:lstStyle/>
          <a:p>
            <a:r>
              <a:rPr lang="en-US" altLang="zh-TW" sz="2000" dirty="0"/>
              <a:t>G</a:t>
            </a:r>
            <a:r>
              <a:rPr lang="en-US" altLang="zh-TW" sz="2000" dirty="0" smtClean="0"/>
              <a:t>ive </a:t>
            </a:r>
            <a:r>
              <a:rPr lang="en-US" altLang="zh-TW" sz="2000" dirty="0"/>
              <a:t>too many unsuitable suggestions for current queries </a:t>
            </a:r>
            <a:r>
              <a:rPr lang="en-US" altLang="zh-TW" sz="2000" dirty="0" smtClean="0"/>
              <a:t>that have </a:t>
            </a:r>
            <a:r>
              <a:rPr lang="en-US" altLang="zh-TW" sz="2000" dirty="0"/>
              <a:t>a very high document </a:t>
            </a:r>
            <a:r>
              <a:rPr lang="en-US" altLang="zh-TW" sz="2000" dirty="0" smtClean="0"/>
              <a:t>frequency.</a:t>
            </a:r>
            <a:endParaRPr lang="zh-TW" altLang="en-US" sz="2000" dirty="0"/>
          </a:p>
        </p:txBody>
      </p:sp>
      <p:sp>
        <p:nvSpPr>
          <p:cNvPr id="21" name="文字方塊 20"/>
          <p:cNvSpPr txBox="1"/>
          <p:nvPr/>
        </p:nvSpPr>
        <p:spPr>
          <a:xfrm>
            <a:off x="395536" y="5490914"/>
            <a:ext cx="8078005" cy="707886"/>
          </a:xfrm>
          <a:prstGeom prst="rect">
            <a:avLst/>
          </a:prstGeom>
          <a:noFill/>
        </p:spPr>
        <p:txBody>
          <a:bodyPr wrap="square" rtlCol="0">
            <a:spAutoFit/>
          </a:bodyPr>
          <a:lstStyle/>
          <a:p>
            <a:r>
              <a:rPr lang="en-US" altLang="zh-TW" sz="2000" dirty="0"/>
              <a:t>N</a:t>
            </a:r>
            <a:r>
              <a:rPr lang="en-US" altLang="zh-TW" sz="2000" dirty="0" smtClean="0"/>
              <a:t>ot </a:t>
            </a:r>
            <a:r>
              <a:rPr lang="en-US" altLang="zh-TW" sz="2000" dirty="0"/>
              <a:t>be able to give any </a:t>
            </a:r>
            <a:r>
              <a:rPr lang="en-US" altLang="zh-TW" sz="2000" dirty="0" smtClean="0"/>
              <a:t>suggestions for </a:t>
            </a:r>
            <a:r>
              <a:rPr lang="en-US" altLang="zh-TW" sz="2000" dirty="0"/>
              <a:t>new queries that were never used in the past.</a:t>
            </a:r>
            <a:endParaRPr lang="zh-TW" altLang="en-US" sz="2000" dirty="0"/>
          </a:p>
        </p:txBody>
      </p:sp>
    </p:spTree>
    <p:extLst>
      <p:ext uri="{BB962C8B-B14F-4D97-AF65-F5344CB8AC3E}">
        <p14:creationId xmlns:p14="http://schemas.microsoft.com/office/powerpoint/2010/main" val="425900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5</a:t>
            </a:fld>
            <a:endParaRPr lang="zh-TW" altLang="en-US" sz="1600" dirty="0">
              <a:solidFill>
                <a:schemeClr val="bg1"/>
              </a:solidFill>
            </a:endParaRPr>
          </a:p>
        </p:txBody>
      </p:sp>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4708981"/>
          </a:xfrm>
          <a:prstGeom prst="rect">
            <a:avLst/>
          </a:prstGeom>
        </p:spPr>
        <p:txBody>
          <a:bodyPr wrap="square">
            <a:spAutoFit/>
          </a:bodyPr>
          <a:lstStyle/>
          <a:p>
            <a:pPr marL="342900" indent="-342900">
              <a:buFont typeface="Arial" pitchFamily="34" charset="0"/>
              <a:buChar char="•"/>
            </a:pPr>
            <a:r>
              <a:rPr lang="en-US" altLang="zh-TW" sz="2200" dirty="0"/>
              <a:t>The document collection on </a:t>
            </a:r>
            <a:r>
              <a:rPr lang="en-US" altLang="zh-TW" sz="2200" dirty="0" smtClean="0"/>
              <a:t>an Intranet </a:t>
            </a:r>
            <a:r>
              <a:rPr lang="en-US" altLang="zh-TW" sz="2200" dirty="0"/>
              <a:t>is relatively small and changes less frequently. </a:t>
            </a:r>
            <a:r>
              <a:rPr lang="en-US" altLang="zh-TW" sz="2200" dirty="0" smtClean="0"/>
              <a:t>It is </a:t>
            </a:r>
            <a:r>
              <a:rPr lang="en-US" altLang="zh-TW" sz="2200" dirty="0"/>
              <a:t>thus feasible to build a domain model to reflect the </a:t>
            </a:r>
            <a:r>
              <a:rPr lang="en-US" altLang="zh-TW" sz="2200" dirty="0" smtClean="0"/>
              <a:t>conceptual structure </a:t>
            </a:r>
            <a:r>
              <a:rPr lang="en-US" altLang="zh-TW" sz="2200" dirty="0"/>
              <a:t>within the collection</a:t>
            </a:r>
            <a:r>
              <a:rPr lang="en-US" altLang="zh-TW" sz="2200" dirty="0" smtClean="0"/>
              <a:t>.</a:t>
            </a:r>
          </a:p>
          <a:p>
            <a:pPr marL="342900" indent="-342900">
              <a:buFont typeface="Arial" pitchFamily="34" charset="0"/>
              <a:buChar char="•"/>
            </a:pPr>
            <a:endParaRPr lang="en-US" altLang="zh-TW" sz="2200" dirty="0" smtClean="0"/>
          </a:p>
          <a:p>
            <a:pPr marL="342900" indent="-342900">
              <a:buFont typeface="Arial" pitchFamily="34" charset="0"/>
              <a:buChar char="•"/>
            </a:pPr>
            <a:r>
              <a:rPr lang="en-US" altLang="zh-TW" sz="2200" dirty="0"/>
              <a:t>A</a:t>
            </a:r>
            <a:r>
              <a:rPr lang="en-US" altLang="zh-TW" sz="2200" dirty="0" smtClean="0"/>
              <a:t> </a:t>
            </a:r>
            <a:r>
              <a:rPr lang="en-US" altLang="zh-TW" sz="2200" dirty="0"/>
              <a:t>concept hierarchy model generated from </a:t>
            </a:r>
            <a:r>
              <a:rPr lang="en-US" altLang="zh-TW" sz="2200" dirty="0" smtClean="0"/>
              <a:t>documents in </a:t>
            </a:r>
            <a:r>
              <a:rPr lang="en-US" altLang="zh-TW" sz="2200" dirty="0"/>
              <a:t>an academic institution’s Intranet </a:t>
            </a:r>
            <a:r>
              <a:rPr lang="en-US" altLang="zh-TW" sz="2200" dirty="0" smtClean="0"/>
              <a:t>:</a:t>
            </a:r>
          </a:p>
          <a:p>
            <a:pPr marL="342900" indent="-342900">
              <a:buFont typeface="Arial" pitchFamily="34" charset="0"/>
              <a:buChar char="•"/>
            </a:pPr>
            <a:endParaRPr lang="en-US" altLang="zh-TW" sz="2400" dirty="0" smtClean="0"/>
          </a:p>
          <a:p>
            <a:r>
              <a:rPr lang="en-US" altLang="zh-TW" sz="2400" dirty="0" smtClean="0"/>
              <a:t>    </a:t>
            </a:r>
            <a:r>
              <a:rPr lang="zh-TW" altLang="en-US" sz="2400" dirty="0" smtClean="0"/>
              <a:t> </a:t>
            </a:r>
            <a:r>
              <a:rPr lang="en-US" altLang="zh-TW" sz="2400" dirty="0" smtClean="0"/>
              <a:t>【Relationship】</a:t>
            </a:r>
          </a:p>
          <a:p>
            <a:pPr marL="342900" indent="-342900">
              <a:buFont typeface="Arial" pitchFamily="34" charset="0"/>
              <a:buChar char="•"/>
            </a:pPr>
            <a:endParaRPr lang="en-US" altLang="zh-TW" sz="2400" dirty="0" smtClean="0"/>
          </a:p>
          <a:p>
            <a:r>
              <a:rPr lang="zh-TW" altLang="en-US" sz="2400" dirty="0" smtClean="0"/>
              <a:t>  </a:t>
            </a:r>
            <a:endParaRPr lang="en-US" altLang="zh-TW" sz="2400" dirty="0" smtClean="0"/>
          </a:p>
          <a:p>
            <a:endParaRPr lang="en-US" altLang="zh-TW" sz="2400" dirty="0"/>
          </a:p>
          <a:p>
            <a:endParaRPr lang="en-US" altLang="zh-TW" sz="2400" dirty="0" smtClean="0"/>
          </a:p>
          <a:p>
            <a:r>
              <a:rPr lang="zh-TW" altLang="en-US" sz="2400" dirty="0" smtClean="0"/>
              <a:t> </a:t>
            </a:r>
            <a:endParaRPr lang="zh-TW" altLang="en-US" sz="2400" dirty="0"/>
          </a:p>
        </p:txBody>
      </p:sp>
      <p:graphicFrame>
        <p:nvGraphicFramePr>
          <p:cNvPr id="8" name="表格 7"/>
          <p:cNvGraphicFramePr>
            <a:graphicFrameLocks noGrp="1"/>
          </p:cNvGraphicFramePr>
          <p:nvPr>
            <p:extLst>
              <p:ext uri="{D42A27DB-BD31-4B8C-83A1-F6EECF244321}">
                <p14:modId xmlns:p14="http://schemas.microsoft.com/office/powerpoint/2010/main" val="2578673523"/>
              </p:ext>
            </p:extLst>
          </p:nvPr>
        </p:nvGraphicFramePr>
        <p:xfrm>
          <a:off x="899592" y="4077072"/>
          <a:ext cx="7416824" cy="1469624"/>
        </p:xfrm>
        <a:graphic>
          <a:graphicData uri="http://schemas.openxmlformats.org/drawingml/2006/table">
            <a:tbl>
              <a:tblPr firstRow="1" bandRow="1">
                <a:tableStyleId>{68D230F3-CF80-4859-8CE7-A43EE81993B5}</a:tableStyleId>
              </a:tblPr>
              <a:tblGrid>
                <a:gridCol w="3708412"/>
                <a:gridCol w="3708412"/>
              </a:tblGrid>
              <a:tr h="506212">
                <a:tc>
                  <a:txBody>
                    <a:bodyPr/>
                    <a:lstStyle/>
                    <a:p>
                      <a:pPr algn="ctr"/>
                      <a:r>
                        <a:rPr lang="en-US" altLang="zh-TW" sz="2400" b="0" i="1" dirty="0" smtClean="0"/>
                        <a:t>lecturers</a:t>
                      </a:r>
                      <a:endParaRPr lang="zh-TW" altLang="en-US" sz="2400" b="0" i="1" dirty="0"/>
                    </a:p>
                  </a:txBody>
                  <a:tcPr/>
                </a:tc>
                <a:tc>
                  <a:txBody>
                    <a:bodyPr/>
                    <a:lstStyle/>
                    <a:p>
                      <a:pPr algn="ctr"/>
                      <a:r>
                        <a:rPr lang="en-US" altLang="zh-TW" sz="2400" b="0" i="1" dirty="0" smtClean="0"/>
                        <a:t>the courses they teach</a:t>
                      </a:r>
                      <a:endParaRPr lang="zh-TW" altLang="en-US" sz="2400" b="0" i="1" dirty="0"/>
                    </a:p>
                  </a:txBody>
                  <a:tcPr/>
                </a:tc>
              </a:tr>
              <a:tr h="427575">
                <a:tc>
                  <a:txBody>
                    <a:bodyPr/>
                    <a:lstStyle/>
                    <a:p>
                      <a:pPr algn="ctr"/>
                      <a:r>
                        <a:rPr lang="en-US" altLang="zh-TW" sz="2400" i="1" dirty="0" smtClean="0"/>
                        <a:t>research students</a:t>
                      </a:r>
                      <a:endParaRPr lang="zh-TW" altLang="en-US" sz="2400" i="1" dirty="0"/>
                    </a:p>
                  </a:txBody>
                  <a:tcPr/>
                </a:tc>
                <a:tc>
                  <a:txBody>
                    <a:bodyPr/>
                    <a:lstStyle/>
                    <a:p>
                      <a:pPr algn="ctr"/>
                      <a:r>
                        <a:rPr lang="en-US" altLang="zh-TW" sz="2400" i="1" dirty="0" smtClean="0"/>
                        <a:t>their supervisors</a:t>
                      </a:r>
                      <a:endParaRPr lang="zh-TW" altLang="en-US" sz="2400" i="1" dirty="0"/>
                    </a:p>
                  </a:txBody>
                  <a:tcPr/>
                </a:tc>
              </a:tr>
              <a:tr h="506212">
                <a:tc>
                  <a:txBody>
                    <a:bodyPr/>
                    <a:lstStyle/>
                    <a:p>
                      <a:pPr algn="ctr"/>
                      <a:r>
                        <a:rPr lang="en-US" altLang="zh-TW" sz="2400" i="1" dirty="0" smtClean="0"/>
                        <a:t>academic staff </a:t>
                      </a:r>
                      <a:endParaRPr lang="zh-TW" altLang="en-US" sz="2400" i="1" dirty="0"/>
                    </a:p>
                  </a:txBody>
                  <a:tcPr/>
                </a:tc>
                <a:tc>
                  <a:txBody>
                    <a:bodyPr/>
                    <a:lstStyle/>
                    <a:p>
                      <a:pPr algn="ctr"/>
                      <a:r>
                        <a:rPr lang="en-US" altLang="zh-TW" sz="2400" i="1" dirty="0" smtClean="0"/>
                        <a:t>their research interests</a:t>
                      </a:r>
                      <a:endParaRPr lang="zh-TW" altLang="en-US" sz="2400" i="1" dirty="0"/>
                    </a:p>
                  </a:txBody>
                  <a:tcPr/>
                </a:tc>
              </a:tr>
            </a:tbl>
          </a:graphicData>
        </a:graphic>
      </p:graphicFrame>
      <p:sp>
        <p:nvSpPr>
          <p:cNvPr id="2" name="矩形 1"/>
          <p:cNvSpPr/>
          <p:nvPr/>
        </p:nvSpPr>
        <p:spPr>
          <a:xfrm>
            <a:off x="539552" y="5746030"/>
            <a:ext cx="8064896" cy="769441"/>
          </a:xfrm>
          <a:prstGeom prst="rect">
            <a:avLst/>
          </a:prstGeom>
        </p:spPr>
        <p:txBody>
          <a:bodyPr wrap="square">
            <a:spAutoFit/>
          </a:bodyPr>
          <a:lstStyle/>
          <a:p>
            <a:pPr marL="342900" indent="-342900">
              <a:buFont typeface="Arial" pitchFamily="34" charset="0"/>
              <a:buChar char="•"/>
            </a:pPr>
            <a:r>
              <a:rPr lang="en-US" altLang="zh-TW" sz="2200" dirty="0"/>
              <a:t>Idea:</a:t>
            </a:r>
          </a:p>
          <a:p>
            <a:r>
              <a:rPr lang="en-US" altLang="zh-TW" sz="2200" dirty="0"/>
              <a:t>   </a:t>
            </a:r>
            <a:r>
              <a:rPr lang="en-US" altLang="zh-TW" sz="2200" dirty="0" smtClean="0"/>
              <a:t>  </a:t>
            </a:r>
            <a:r>
              <a:rPr lang="en-US" altLang="zh-TW" sz="2200" dirty="0"/>
              <a:t>Incorporating query refinements from search logs</a:t>
            </a:r>
            <a:endParaRPr lang="zh-TW" altLang="en-US" sz="2200" dirty="0"/>
          </a:p>
        </p:txBody>
      </p:sp>
    </p:spTree>
    <p:extLst>
      <p:ext uri="{BB962C8B-B14F-4D97-AF65-F5344CB8AC3E}">
        <p14:creationId xmlns:p14="http://schemas.microsoft.com/office/powerpoint/2010/main" val="14969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6</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tx1"/>
                </a:solidFill>
                <a:latin typeface="Century Schoolbook" pitchFamily="18" charset="0"/>
              </a:rPr>
              <a:t>Concept Hierarchy Model</a:t>
            </a:r>
            <a:endParaRPr lang="en-US" sz="2800" dirty="0" smtClean="0">
              <a:solidFill>
                <a:schemeClr val="tx1"/>
              </a:solidFill>
              <a:latin typeface="Century Schoolbook" pitchFamily="18" charset="0"/>
            </a:endParaRPr>
          </a:p>
          <a:p>
            <a:pPr lvl="1">
              <a:buClr>
                <a:srgbClr val="002060"/>
              </a:buClr>
            </a:pPr>
            <a:r>
              <a:rPr lang="en-US" sz="2400" dirty="0" smtClean="0">
                <a:latin typeface="Century Schoolbook" pitchFamily="18" charset="0"/>
              </a:rPr>
              <a:t>  Building </a:t>
            </a:r>
            <a:r>
              <a:rPr lang="en-US" sz="2400" dirty="0" err="1" smtClean="0">
                <a:latin typeface="Century Schoolbook" pitchFamily="18" charset="0"/>
              </a:rPr>
              <a:t>SHReC</a:t>
            </a:r>
            <a:r>
              <a:rPr lang="en-US" sz="2400" dirty="0" smtClean="0">
                <a:latin typeface="Century Schoolbook" pitchFamily="18" charset="0"/>
              </a:rPr>
              <a:t> Model</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Query Recommender</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Adaptive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Experiment</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4888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6">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7</a:t>
            </a:fld>
            <a:endParaRPr lang="zh-TW" altLang="en-US" sz="1600" dirty="0">
              <a:solidFill>
                <a:schemeClr val="bg1"/>
              </a:solidFill>
            </a:endParaRPr>
          </a:p>
        </p:txBody>
      </p:sp>
      <p:sp>
        <p:nvSpPr>
          <p:cNvPr id="5" name="標題 1"/>
          <p:cNvSpPr txBox="1">
            <a:spLocks/>
          </p:cNvSpPr>
          <p:nvPr/>
        </p:nvSpPr>
        <p:spPr>
          <a:xfrm>
            <a:off x="539552" y="476672"/>
            <a:ext cx="8064896"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3200" b="0" dirty="0">
                <a:solidFill>
                  <a:schemeClr val="tx1"/>
                </a:solidFill>
                <a:effectLst>
                  <a:outerShdw blurRad="50800" dist="38100" dir="2700000" algn="tl" rotWithShape="0">
                    <a:prstClr val="black">
                      <a:alpha val="40000"/>
                    </a:prstClr>
                  </a:outerShdw>
                </a:effectLst>
                <a:latin typeface="Palatino Linotype" pitchFamily="18" charset="0"/>
              </a:rPr>
              <a:t>C</a:t>
            </a:r>
            <a:r>
              <a:rPr lang="en-US" altLang="zh-TW" sz="3200" b="0" dirty="0" smtClean="0">
                <a:solidFill>
                  <a:schemeClr val="tx1"/>
                </a:solidFill>
                <a:effectLst>
                  <a:outerShdw blurRad="50800" dist="38100" dir="2700000" algn="tl" rotWithShape="0">
                    <a:prstClr val="black">
                      <a:alpha val="40000"/>
                    </a:prstClr>
                  </a:outerShdw>
                </a:effectLst>
                <a:latin typeface="Palatino Linotype" pitchFamily="18" charset="0"/>
              </a:rPr>
              <a:t>oncept Hierarchy Model (Building Model)</a:t>
            </a:r>
            <a:endParaRPr lang="zh-TW" altLang="en-US" sz="32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8" name="矩形 7"/>
          <p:cNvSpPr/>
          <p:nvPr/>
        </p:nvSpPr>
        <p:spPr>
          <a:xfrm>
            <a:off x="683568" y="3314749"/>
            <a:ext cx="1152128" cy="461665"/>
          </a:xfrm>
          <a:prstGeom prst="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矩形 5"/>
          <p:cNvSpPr/>
          <p:nvPr/>
        </p:nvSpPr>
        <p:spPr>
          <a:xfrm>
            <a:off x="475935" y="1174100"/>
            <a:ext cx="8416545" cy="1785104"/>
          </a:xfrm>
          <a:prstGeom prst="rect">
            <a:avLst/>
          </a:prstGeom>
        </p:spPr>
        <p:txBody>
          <a:bodyPr wrap="square">
            <a:spAutoFit/>
          </a:bodyPr>
          <a:lstStyle/>
          <a:p>
            <a:pPr marL="342900" indent="-342900" algn="just">
              <a:buFont typeface="Arial" pitchFamily="34" charset="0"/>
              <a:buChar char="•"/>
            </a:pPr>
            <a:r>
              <a:rPr lang="en-US" altLang="zh-TW" sz="2200" dirty="0" smtClean="0"/>
              <a:t>A </a:t>
            </a:r>
            <a:r>
              <a:rPr lang="en-US" altLang="zh-TW" sz="2200" dirty="0"/>
              <a:t>hierarchical </a:t>
            </a:r>
            <a:r>
              <a:rPr lang="en-US" altLang="zh-TW" sz="2200" dirty="0" smtClean="0"/>
              <a:t>tree</a:t>
            </a:r>
            <a:r>
              <a:rPr lang="zh-TW" altLang="en-US" sz="2200" dirty="0" smtClean="0"/>
              <a:t> ─ </a:t>
            </a:r>
            <a:r>
              <a:rPr lang="en-US" altLang="zh-TW" sz="2200" dirty="0" err="1" smtClean="0"/>
              <a:t>specialised</a:t>
            </a:r>
            <a:r>
              <a:rPr lang="en-US" altLang="zh-TW" sz="2200" dirty="0" smtClean="0"/>
              <a:t> concepts </a:t>
            </a:r>
            <a:r>
              <a:rPr lang="en-US" altLang="zh-TW" sz="2200" dirty="0"/>
              <a:t>or terms are subsumed by more generic </a:t>
            </a:r>
            <a:r>
              <a:rPr lang="en-US" altLang="zh-TW" sz="2200" dirty="0" smtClean="0"/>
              <a:t>ones</a:t>
            </a:r>
          </a:p>
          <a:p>
            <a:pPr marL="342900" indent="-342900" algn="just">
              <a:buFont typeface="Arial" pitchFamily="34" charset="0"/>
              <a:buChar char="•"/>
            </a:pPr>
            <a:endParaRPr lang="en-US" altLang="zh-TW" sz="2200" dirty="0" smtClean="0"/>
          </a:p>
          <a:p>
            <a:pPr marL="342900" indent="-342900" algn="just">
              <a:buFont typeface="Arial" pitchFamily="34" charset="0"/>
              <a:buChar char="•"/>
            </a:pPr>
            <a:r>
              <a:rPr lang="en-US" altLang="zh-TW" sz="2200" dirty="0"/>
              <a:t>G</a:t>
            </a:r>
            <a:r>
              <a:rPr lang="en-US" altLang="zh-TW" sz="2200" dirty="0" smtClean="0"/>
              <a:t>enerated automatically </a:t>
            </a:r>
            <a:r>
              <a:rPr lang="en-US" altLang="zh-TW" sz="2200" dirty="0"/>
              <a:t>using an </a:t>
            </a:r>
            <a:r>
              <a:rPr lang="en-US" altLang="zh-TW" sz="2200" dirty="0" smtClean="0"/>
              <a:t>unsupervised</a:t>
            </a:r>
            <a:r>
              <a:rPr lang="zh-TW" altLang="en-US" sz="2200" dirty="0"/>
              <a:t> </a:t>
            </a:r>
            <a:r>
              <a:rPr lang="en-US" altLang="zh-TW" sz="2200" dirty="0" smtClean="0"/>
              <a:t>algorithm based on </a:t>
            </a:r>
            <a:r>
              <a:rPr lang="en-US" altLang="zh-TW" sz="2200" dirty="0"/>
              <a:t>a statistical co-occurrence measure</a:t>
            </a:r>
            <a:r>
              <a:rPr lang="en-US" altLang="zh-TW" sz="2200" dirty="0" smtClean="0"/>
              <a:t>.</a:t>
            </a:r>
            <a:endParaRPr lang="en-US" altLang="zh-TW" sz="2200" dirty="0"/>
          </a:p>
        </p:txBody>
      </p:sp>
      <p:sp>
        <p:nvSpPr>
          <p:cNvPr id="7" name="矩形 6"/>
          <p:cNvSpPr/>
          <p:nvPr/>
        </p:nvSpPr>
        <p:spPr>
          <a:xfrm>
            <a:off x="683568" y="3314749"/>
            <a:ext cx="7560840" cy="461665"/>
          </a:xfrm>
          <a:prstGeom prst="rect">
            <a:avLst/>
          </a:prstGeom>
          <a:ln w="28575">
            <a:solidFill>
              <a:srgbClr val="7030A0"/>
            </a:solidFill>
          </a:ln>
        </p:spPr>
        <p:txBody>
          <a:bodyPr wrap="square">
            <a:spAutoFit/>
          </a:bodyPr>
          <a:lstStyle/>
          <a:p>
            <a:r>
              <a:rPr lang="en-US" altLang="zh-TW" sz="2400" dirty="0" err="1"/>
              <a:t>SHReC</a:t>
            </a:r>
            <a:r>
              <a:rPr lang="en-US" altLang="zh-TW" sz="2400" dirty="0"/>
              <a:t> (</a:t>
            </a:r>
            <a:r>
              <a:rPr lang="en-US" altLang="zh-TW" sz="2400" b="1" dirty="0" err="1"/>
              <a:t>S</a:t>
            </a:r>
            <a:r>
              <a:rPr lang="en-US" altLang="zh-TW" sz="2400" dirty="0" err="1"/>
              <a:t>ubsumption</a:t>
            </a:r>
            <a:r>
              <a:rPr lang="en-US" altLang="zh-TW" sz="2400" dirty="0"/>
              <a:t> </a:t>
            </a:r>
            <a:r>
              <a:rPr lang="en-US" altLang="zh-TW" sz="2400" b="1" dirty="0"/>
              <a:t>H</a:t>
            </a:r>
            <a:r>
              <a:rPr lang="en-US" altLang="zh-TW" sz="2400" dirty="0"/>
              <a:t>ierarchy for </a:t>
            </a:r>
            <a:r>
              <a:rPr lang="en-US" altLang="zh-TW" sz="2400" b="1" dirty="0" smtClean="0"/>
              <a:t>Re</a:t>
            </a:r>
            <a:r>
              <a:rPr lang="en-US" altLang="zh-TW" sz="2400" dirty="0" smtClean="0"/>
              <a:t>sult</a:t>
            </a:r>
            <a:r>
              <a:rPr lang="zh-TW" altLang="en-US" sz="2400" dirty="0"/>
              <a:t> </a:t>
            </a:r>
            <a:r>
              <a:rPr lang="en-US" altLang="zh-TW" sz="2400" b="1" dirty="0" smtClean="0"/>
              <a:t>C</a:t>
            </a:r>
            <a:r>
              <a:rPr lang="en-US" altLang="zh-TW" sz="2400" dirty="0" smtClean="0"/>
              <a:t>lustering</a:t>
            </a:r>
            <a:r>
              <a:rPr lang="en-US" altLang="zh-TW" sz="2400" dirty="0"/>
              <a:t>)</a:t>
            </a:r>
            <a:endParaRPr lang="zh-TW" altLang="en-US" sz="2400" dirty="0"/>
          </a:p>
        </p:txBody>
      </p:sp>
      <p:sp>
        <p:nvSpPr>
          <p:cNvPr id="9" name="矩形 8"/>
          <p:cNvSpPr/>
          <p:nvPr/>
        </p:nvSpPr>
        <p:spPr>
          <a:xfrm>
            <a:off x="251520" y="4113654"/>
            <a:ext cx="8784976" cy="2123658"/>
          </a:xfrm>
          <a:prstGeom prst="rect">
            <a:avLst/>
          </a:prstGeom>
        </p:spPr>
        <p:txBody>
          <a:bodyPr wrap="square">
            <a:spAutoFit/>
          </a:bodyPr>
          <a:lstStyle/>
          <a:p>
            <a:pPr marL="342900" indent="-342900">
              <a:buFont typeface="Arial" pitchFamily="34" charset="0"/>
              <a:buChar char="†"/>
            </a:pPr>
            <a:r>
              <a:rPr lang="en-US" altLang="zh-TW" sz="2200" dirty="0"/>
              <a:t>U</a:t>
            </a:r>
            <a:r>
              <a:rPr lang="en-US" altLang="zh-TW" sz="2200" dirty="0" smtClean="0"/>
              <a:t>se </a:t>
            </a:r>
            <a:r>
              <a:rPr lang="en-US" altLang="zh-TW" sz="2200" dirty="0"/>
              <a:t>term co-occurrence to create a </a:t>
            </a:r>
            <a:r>
              <a:rPr lang="en-US" altLang="zh-TW" sz="2200" dirty="0" err="1" smtClean="0">
                <a:solidFill>
                  <a:srgbClr val="C00000"/>
                </a:solidFill>
              </a:rPr>
              <a:t>subsumption</a:t>
            </a:r>
            <a:r>
              <a:rPr lang="zh-TW" altLang="en-US" sz="2200" dirty="0">
                <a:solidFill>
                  <a:srgbClr val="C00000"/>
                </a:solidFill>
              </a:rPr>
              <a:t> </a:t>
            </a:r>
            <a:r>
              <a:rPr lang="en-US" altLang="zh-TW" sz="2200" dirty="0" smtClean="0">
                <a:solidFill>
                  <a:srgbClr val="C00000"/>
                </a:solidFill>
              </a:rPr>
              <a:t>hierarchical </a:t>
            </a:r>
            <a:r>
              <a:rPr lang="en-US" altLang="zh-TW" sz="2200" dirty="0">
                <a:solidFill>
                  <a:srgbClr val="C00000"/>
                </a:solidFill>
              </a:rPr>
              <a:t>tree</a:t>
            </a:r>
            <a:r>
              <a:rPr lang="en-US" altLang="zh-TW" sz="2200" dirty="0"/>
              <a:t>. </a:t>
            </a:r>
            <a:endParaRPr lang="en-US" altLang="zh-TW" sz="2200" dirty="0" smtClean="0"/>
          </a:p>
          <a:p>
            <a:pPr marL="342900" indent="-342900">
              <a:buFont typeface="Arial" pitchFamily="34" charset="0"/>
              <a:buChar char="†"/>
            </a:pPr>
            <a:endParaRPr lang="en-US" altLang="zh-TW" sz="2200" dirty="0" smtClean="0"/>
          </a:p>
          <a:p>
            <a:pPr marL="342900" indent="-342900">
              <a:buFont typeface="Arial" pitchFamily="34" charset="0"/>
              <a:buChar char="†"/>
            </a:pPr>
            <a:r>
              <a:rPr lang="en-US" altLang="zh-TW" sz="2200" dirty="0" smtClean="0"/>
              <a:t>The </a:t>
            </a:r>
            <a:r>
              <a:rPr lang="en-US" altLang="zh-TW" sz="2200" b="1" dirty="0"/>
              <a:t>generality</a:t>
            </a:r>
            <a:r>
              <a:rPr lang="en-US" altLang="zh-TW" sz="2200" dirty="0"/>
              <a:t> or </a:t>
            </a:r>
            <a:r>
              <a:rPr lang="en-US" altLang="zh-TW" sz="2200" b="1" dirty="0"/>
              <a:t>specificity</a:t>
            </a:r>
            <a:r>
              <a:rPr lang="en-US" altLang="zh-TW" sz="2200" dirty="0"/>
              <a:t> of </a:t>
            </a:r>
            <a:r>
              <a:rPr lang="en-US" altLang="zh-TW" sz="2200" dirty="0" smtClean="0"/>
              <a:t>a</a:t>
            </a:r>
            <a:r>
              <a:rPr lang="zh-TW" altLang="en-US" sz="2200" dirty="0" smtClean="0"/>
              <a:t> </a:t>
            </a:r>
            <a:r>
              <a:rPr lang="en-US" altLang="zh-TW" sz="2200" dirty="0" smtClean="0"/>
              <a:t>term </a:t>
            </a:r>
            <a:r>
              <a:rPr lang="en-US" altLang="zh-TW" sz="2200" dirty="0"/>
              <a:t>(or concept) in </a:t>
            </a:r>
            <a:r>
              <a:rPr lang="en-US" altLang="zh-TW" sz="2200" dirty="0" smtClean="0"/>
              <a:t>the</a:t>
            </a:r>
            <a:r>
              <a:rPr lang="zh-TW" altLang="en-US" sz="2200" dirty="0" smtClean="0"/>
              <a:t> </a:t>
            </a:r>
            <a:r>
              <a:rPr lang="en-US" altLang="zh-TW" sz="2200" dirty="0" smtClean="0"/>
              <a:t> </a:t>
            </a:r>
            <a:r>
              <a:rPr lang="en-US" altLang="zh-TW" sz="2200" dirty="0"/>
              <a:t>model is determined mainly by </a:t>
            </a:r>
            <a:r>
              <a:rPr lang="en-US" altLang="zh-TW" sz="2200" dirty="0" smtClean="0"/>
              <a:t>its</a:t>
            </a:r>
            <a:r>
              <a:rPr lang="zh-TW" altLang="en-US" sz="2200" dirty="0" smtClean="0"/>
              <a:t> </a:t>
            </a:r>
            <a:r>
              <a:rPr lang="en-US" altLang="zh-TW" sz="2200" dirty="0" smtClean="0"/>
              <a:t>document </a:t>
            </a:r>
            <a:r>
              <a:rPr lang="en-US" altLang="zh-TW" sz="2200" dirty="0"/>
              <a:t>frequency</a:t>
            </a:r>
            <a:r>
              <a:rPr lang="en-US" altLang="zh-TW" sz="2200" dirty="0" smtClean="0"/>
              <a:t>.</a:t>
            </a:r>
          </a:p>
          <a:p>
            <a:pPr marL="342900" indent="-342900">
              <a:buFont typeface="Arial" pitchFamily="34" charset="0"/>
              <a:buChar char="†"/>
            </a:pPr>
            <a:endParaRPr lang="en-US" altLang="zh-TW" sz="2200" dirty="0" smtClean="0"/>
          </a:p>
          <a:p>
            <a:pPr marL="342900" indent="-342900">
              <a:buFont typeface="Arial" pitchFamily="34" charset="0"/>
              <a:buChar char="†"/>
            </a:pPr>
            <a:r>
              <a:rPr lang="en-US" altLang="zh-TW" sz="2200" b="1" dirty="0" smtClean="0"/>
              <a:t>Term</a:t>
            </a:r>
            <a:r>
              <a:rPr lang="zh-TW" altLang="en-US" sz="2200" b="1" dirty="0" smtClean="0"/>
              <a:t> </a:t>
            </a:r>
            <a:r>
              <a:rPr lang="en-US" altLang="zh-TW" sz="2200" b="1" dirty="0"/>
              <a:t>is the equivalent of a </a:t>
            </a:r>
            <a:r>
              <a:rPr lang="en-US" altLang="zh-TW" sz="2200" b="1" dirty="0" smtClean="0"/>
              <a:t>concept.</a:t>
            </a:r>
          </a:p>
        </p:txBody>
      </p:sp>
    </p:spTree>
    <p:extLst>
      <p:ext uri="{BB962C8B-B14F-4D97-AF65-F5344CB8AC3E}">
        <p14:creationId xmlns:p14="http://schemas.microsoft.com/office/powerpoint/2010/main" val="11371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8</a:t>
            </a:fld>
            <a:endParaRPr lang="zh-TW" altLang="en-US" sz="16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2776"/>
            <a:ext cx="32575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80082" y="581779"/>
            <a:ext cx="4103886" cy="769441"/>
          </a:xfrm>
          <a:prstGeom prst="rect">
            <a:avLst/>
          </a:prstGeom>
        </p:spPr>
        <p:txBody>
          <a:bodyPr wrap="square">
            <a:spAutoFit/>
          </a:bodyPr>
          <a:lstStyle/>
          <a:p>
            <a:r>
              <a:rPr lang="en-US" altLang="zh-TW" sz="2200" dirty="0"/>
              <a:t>A term ‘x’ is said to subsume ‘</a:t>
            </a:r>
            <a:r>
              <a:rPr lang="en-US" altLang="zh-TW" sz="2200" dirty="0" smtClean="0"/>
              <a:t>y’</a:t>
            </a:r>
            <a:endParaRPr lang="en-US" altLang="zh-TW" sz="2200" dirty="0"/>
          </a:p>
          <a:p>
            <a:r>
              <a:rPr lang="el-GR" altLang="zh-TW" sz="2200" dirty="0" smtClean="0"/>
              <a:t>α</a:t>
            </a:r>
            <a:r>
              <a:rPr lang="en-US" altLang="zh-TW" sz="2200" dirty="0" smtClean="0"/>
              <a:t> : </a:t>
            </a:r>
            <a:r>
              <a:rPr lang="en-US" altLang="zh-TW" sz="2200" dirty="0"/>
              <a:t>the strength of </a:t>
            </a:r>
            <a:r>
              <a:rPr lang="en-US" altLang="zh-TW" sz="2200" dirty="0" err="1"/>
              <a:t>subsumption</a:t>
            </a:r>
            <a:endParaRPr lang="zh-TW" altLang="en-US" sz="2200" dirty="0"/>
          </a:p>
        </p:txBody>
      </p:sp>
      <p:sp>
        <p:nvSpPr>
          <p:cNvPr id="8" name="矩形 7"/>
          <p:cNvSpPr/>
          <p:nvPr/>
        </p:nvSpPr>
        <p:spPr>
          <a:xfrm>
            <a:off x="179512" y="1865967"/>
            <a:ext cx="3024336" cy="461665"/>
          </a:xfrm>
          <a:prstGeom prst="rect">
            <a:avLst/>
          </a:prstGeom>
          <a:solidFill>
            <a:srgbClr val="002060"/>
          </a:solidFill>
        </p:spPr>
        <p:style>
          <a:lnRef idx="1">
            <a:schemeClr val="accent5"/>
          </a:lnRef>
          <a:fillRef idx="3">
            <a:schemeClr val="accent5"/>
          </a:fillRef>
          <a:effectRef idx="2">
            <a:schemeClr val="accent5"/>
          </a:effectRef>
          <a:fontRef idx="minor">
            <a:schemeClr val="lt1"/>
          </a:fontRef>
        </p:style>
        <p:txBody>
          <a:bodyPr wrap="square">
            <a:spAutoFit/>
          </a:bodyPr>
          <a:lstStyle/>
          <a:p>
            <a:r>
              <a:rPr lang="en-US" altLang="zh-TW" sz="2400" dirty="0" smtClean="0"/>
              <a:t>Document frequency:</a:t>
            </a:r>
          </a:p>
        </p:txBody>
      </p:sp>
      <p:sp>
        <p:nvSpPr>
          <p:cNvPr id="9" name="矩形 8"/>
          <p:cNvSpPr/>
          <p:nvPr/>
        </p:nvSpPr>
        <p:spPr>
          <a:xfrm>
            <a:off x="180082" y="2420888"/>
            <a:ext cx="3671838" cy="830997"/>
          </a:xfrm>
          <a:prstGeom prst="rect">
            <a:avLst/>
          </a:prstGeom>
        </p:spPr>
        <p:txBody>
          <a:bodyPr wrap="square">
            <a:spAutoFit/>
          </a:bodyPr>
          <a:lstStyle/>
          <a:p>
            <a:r>
              <a:rPr lang="en-US" altLang="zh-TW" sz="2400" i="1" dirty="0"/>
              <a:t>	</a:t>
            </a:r>
            <a:r>
              <a:rPr lang="en-US" altLang="zh-TW" sz="2400" i="1" dirty="0" err="1" smtClean="0"/>
              <a:t>df</a:t>
            </a:r>
            <a:r>
              <a:rPr lang="en-US" altLang="zh-TW" sz="2400" dirty="0" smtClean="0"/>
              <a:t>(</a:t>
            </a:r>
            <a:r>
              <a:rPr lang="en-US" altLang="zh-TW" sz="2400" i="1" dirty="0" smtClean="0"/>
              <a:t>x</a:t>
            </a:r>
            <a:r>
              <a:rPr lang="en-US" altLang="zh-TW" sz="2400" dirty="0"/>
              <a:t>) </a:t>
            </a:r>
            <a:r>
              <a:rPr lang="en-US" altLang="zh-TW" sz="2400" i="1" dirty="0"/>
              <a:t>&gt; </a:t>
            </a:r>
            <a:r>
              <a:rPr lang="en-US" altLang="zh-TW" sz="2400" i="1" dirty="0" err="1"/>
              <a:t>df</a:t>
            </a:r>
            <a:r>
              <a:rPr lang="en-US" altLang="zh-TW" sz="2400" dirty="0"/>
              <a:t>(</a:t>
            </a:r>
            <a:r>
              <a:rPr lang="en-US" altLang="zh-TW" sz="2400" i="1" dirty="0"/>
              <a:t>y</a:t>
            </a:r>
            <a:r>
              <a:rPr lang="en-US" altLang="zh-TW" sz="2400" dirty="0"/>
              <a:t>) </a:t>
            </a:r>
          </a:p>
          <a:p>
            <a:r>
              <a:rPr lang="en-US" altLang="zh-TW" sz="2400" i="1" dirty="0" smtClean="0"/>
              <a:t>	</a:t>
            </a:r>
            <a:r>
              <a:rPr lang="en-US" altLang="zh-TW" sz="2400" i="1" dirty="0" err="1" smtClean="0"/>
              <a:t>df</a:t>
            </a:r>
            <a:r>
              <a:rPr lang="en-US" altLang="zh-TW" sz="2400" dirty="0" smtClean="0"/>
              <a:t>(</a:t>
            </a:r>
            <a:r>
              <a:rPr lang="en-US" altLang="zh-TW" sz="2400" i="1" dirty="0" smtClean="0"/>
              <a:t>x </a:t>
            </a:r>
            <a:r>
              <a:rPr lang="en-US" altLang="zh-TW" sz="2400" i="1" dirty="0"/>
              <a:t>^ </a:t>
            </a:r>
            <a:r>
              <a:rPr lang="en-US" altLang="zh-TW" sz="2400" i="1" dirty="0" smtClean="0"/>
              <a:t>y</a:t>
            </a:r>
            <a:r>
              <a:rPr lang="en-US" altLang="zh-TW" sz="2400" dirty="0" smtClean="0"/>
              <a:t>) </a:t>
            </a:r>
            <a:r>
              <a:rPr lang="en-US" altLang="zh-TW" sz="2400" i="1" dirty="0" smtClean="0"/>
              <a:t>/ </a:t>
            </a:r>
            <a:r>
              <a:rPr lang="en-US" altLang="zh-TW" sz="2400" i="1" dirty="0" err="1" smtClean="0"/>
              <a:t>df</a:t>
            </a:r>
            <a:r>
              <a:rPr lang="en-US" altLang="zh-TW" sz="2400" dirty="0" smtClean="0"/>
              <a:t>(</a:t>
            </a:r>
            <a:r>
              <a:rPr lang="en-US" altLang="zh-TW" sz="2400" i="1" dirty="0" smtClean="0"/>
              <a:t>y</a:t>
            </a:r>
            <a:r>
              <a:rPr lang="en-US" altLang="zh-TW" sz="2400" dirty="0" smtClean="0"/>
              <a:t>) ≥ </a:t>
            </a:r>
            <a:r>
              <a:rPr lang="el-GR" altLang="zh-TW" sz="2400" dirty="0"/>
              <a:t>α</a:t>
            </a:r>
            <a:r>
              <a:rPr lang="en-US" altLang="zh-TW" sz="2400" dirty="0" smtClean="0"/>
              <a:t> </a:t>
            </a:r>
            <a:endParaRPr lang="zh-TW" altLang="en-US" sz="2400" dirty="0"/>
          </a:p>
        </p:txBody>
      </p:sp>
      <p:sp>
        <p:nvSpPr>
          <p:cNvPr id="6" name="左大括弧 5"/>
          <p:cNvSpPr/>
          <p:nvPr/>
        </p:nvSpPr>
        <p:spPr>
          <a:xfrm>
            <a:off x="827584" y="2492896"/>
            <a:ext cx="216024" cy="6480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0" name="矩形 9"/>
          <p:cNvSpPr/>
          <p:nvPr/>
        </p:nvSpPr>
        <p:spPr>
          <a:xfrm>
            <a:off x="4788024" y="581779"/>
            <a:ext cx="1296144" cy="415498"/>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fruit</a:t>
            </a:r>
            <a:endParaRPr lang="zh-TW" altLang="en-US" sz="2400" dirty="0">
              <a:solidFill>
                <a:schemeClr val="tx1"/>
              </a:solidFill>
            </a:endParaRPr>
          </a:p>
        </p:txBody>
      </p:sp>
      <p:sp>
        <p:nvSpPr>
          <p:cNvPr id="12" name="矩形 11"/>
          <p:cNvSpPr/>
          <p:nvPr/>
        </p:nvSpPr>
        <p:spPr>
          <a:xfrm>
            <a:off x="4788024" y="1149677"/>
            <a:ext cx="1296144" cy="415498"/>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orange</a:t>
            </a:r>
            <a:endParaRPr lang="zh-TW" altLang="en-US" sz="2400" dirty="0">
              <a:solidFill>
                <a:schemeClr val="tx1"/>
              </a:solidFill>
            </a:endParaRPr>
          </a:p>
        </p:txBody>
      </p:sp>
      <p:sp>
        <p:nvSpPr>
          <p:cNvPr id="13" name="矩形 12"/>
          <p:cNvSpPr/>
          <p:nvPr/>
        </p:nvSpPr>
        <p:spPr>
          <a:xfrm>
            <a:off x="6300192" y="581779"/>
            <a:ext cx="1296144" cy="415498"/>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color</a:t>
            </a:r>
            <a:endParaRPr lang="zh-TW" altLang="en-US" sz="2400" dirty="0">
              <a:solidFill>
                <a:schemeClr val="tx1"/>
              </a:solidFill>
            </a:endParaRPr>
          </a:p>
        </p:txBody>
      </p:sp>
      <p:sp>
        <p:nvSpPr>
          <p:cNvPr id="14" name="矩形 13"/>
          <p:cNvSpPr/>
          <p:nvPr/>
        </p:nvSpPr>
        <p:spPr>
          <a:xfrm>
            <a:off x="7740352" y="1149676"/>
            <a:ext cx="1296144" cy="415498"/>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pink</a:t>
            </a:r>
            <a:endParaRPr lang="zh-TW" altLang="en-US" sz="2400" dirty="0">
              <a:solidFill>
                <a:schemeClr val="tx1"/>
              </a:solidFill>
            </a:endParaRPr>
          </a:p>
        </p:txBody>
      </p:sp>
      <p:sp>
        <p:nvSpPr>
          <p:cNvPr id="15" name="矩形 14"/>
          <p:cNvSpPr/>
          <p:nvPr/>
        </p:nvSpPr>
        <p:spPr>
          <a:xfrm>
            <a:off x="6300192" y="1124743"/>
            <a:ext cx="1296144" cy="440431"/>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drink</a:t>
            </a:r>
            <a:endParaRPr lang="zh-TW" altLang="en-US" sz="2400" dirty="0">
              <a:solidFill>
                <a:schemeClr val="tx1"/>
              </a:solidFill>
            </a:endParaRPr>
          </a:p>
        </p:txBody>
      </p:sp>
      <p:sp>
        <p:nvSpPr>
          <p:cNvPr id="16" name="矩形 15"/>
          <p:cNvSpPr/>
          <p:nvPr/>
        </p:nvSpPr>
        <p:spPr>
          <a:xfrm>
            <a:off x="6264547" y="1717358"/>
            <a:ext cx="1296144" cy="415498"/>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a:solidFill>
                  <a:schemeClr val="tx1"/>
                </a:solidFill>
              </a:rPr>
              <a:t>grapes</a:t>
            </a:r>
            <a:endParaRPr lang="zh-TW" altLang="en-US" sz="2400" dirty="0">
              <a:solidFill>
                <a:schemeClr val="tx1"/>
              </a:solidFill>
            </a:endParaRPr>
          </a:p>
        </p:txBody>
      </p:sp>
      <p:sp>
        <p:nvSpPr>
          <p:cNvPr id="17" name="矩形 16"/>
          <p:cNvSpPr/>
          <p:nvPr/>
        </p:nvSpPr>
        <p:spPr>
          <a:xfrm>
            <a:off x="7740352" y="581779"/>
            <a:ext cx="1296144" cy="440431"/>
          </a:xfrm>
          <a:prstGeom prst="rec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TW" sz="2400" dirty="0" smtClean="0">
                <a:solidFill>
                  <a:schemeClr val="tx1"/>
                </a:solidFill>
              </a:rPr>
              <a:t>cola</a:t>
            </a:r>
            <a:endParaRPr lang="zh-TW" altLang="en-US" sz="2400" dirty="0">
              <a:solidFill>
                <a:schemeClr val="tx1"/>
              </a:solidFill>
            </a:endParaRPr>
          </a:p>
        </p:txBody>
      </p:sp>
      <p:sp>
        <p:nvSpPr>
          <p:cNvPr id="19" name="矩形 18"/>
          <p:cNvSpPr/>
          <p:nvPr/>
        </p:nvSpPr>
        <p:spPr>
          <a:xfrm>
            <a:off x="3600000" y="2913159"/>
            <a:ext cx="972000" cy="252000"/>
          </a:xfrm>
          <a:prstGeom prst="rect">
            <a:avLst/>
          </a:prstGeom>
          <a:noFill/>
        </p:spPr>
        <p:txBody>
          <a:bodyPr wrap="none" lIns="91440" tIns="45720" rIns="91440" bIns="45720">
            <a:prstTxWarp prst="textPlain">
              <a:avLst/>
            </a:prstTxWarp>
            <a:spAutoFit/>
          </a:bodyPr>
          <a:lstStyle/>
          <a:p>
            <a:pPr algn="ct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altLang="zh-TW" sz="2800" dirty="0" smtClean="0"/>
              <a:t>(</a:t>
            </a:r>
            <a:r>
              <a:rPr lang="en-US" altLang="zh-TW"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0.5) </a:t>
            </a:r>
            <a:endPar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摺角紙張 10"/>
          <p:cNvSpPr/>
          <p:nvPr/>
        </p:nvSpPr>
        <p:spPr>
          <a:xfrm>
            <a:off x="395536" y="3356992"/>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Color</a:t>
            </a:r>
          </a:p>
          <a:p>
            <a:pPr algn="ctr"/>
            <a:r>
              <a:rPr lang="en-US" altLang="zh-TW" dirty="0" smtClean="0"/>
              <a:t>Pink</a:t>
            </a:r>
          </a:p>
        </p:txBody>
      </p:sp>
      <p:sp>
        <p:nvSpPr>
          <p:cNvPr id="21" name="摺角紙張 20"/>
          <p:cNvSpPr/>
          <p:nvPr/>
        </p:nvSpPr>
        <p:spPr>
          <a:xfrm>
            <a:off x="1979712" y="3356992"/>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Drink</a:t>
            </a:r>
          </a:p>
          <a:p>
            <a:pPr algn="ctr"/>
            <a:r>
              <a:rPr lang="en-US" altLang="zh-TW" dirty="0" smtClean="0"/>
              <a:t>cola</a:t>
            </a:r>
            <a:endParaRPr lang="zh-TW" altLang="en-US" dirty="0"/>
          </a:p>
        </p:txBody>
      </p:sp>
      <p:sp>
        <p:nvSpPr>
          <p:cNvPr id="22" name="摺角紙張 21"/>
          <p:cNvSpPr/>
          <p:nvPr/>
        </p:nvSpPr>
        <p:spPr>
          <a:xfrm>
            <a:off x="395536" y="4221088"/>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Color</a:t>
            </a:r>
            <a:endParaRPr lang="zh-TW" altLang="en-US" dirty="0"/>
          </a:p>
        </p:txBody>
      </p:sp>
      <p:sp>
        <p:nvSpPr>
          <p:cNvPr id="23" name="摺角紙張 22"/>
          <p:cNvSpPr/>
          <p:nvPr/>
        </p:nvSpPr>
        <p:spPr>
          <a:xfrm>
            <a:off x="1979712" y="4221088"/>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Fruit</a:t>
            </a:r>
          </a:p>
          <a:p>
            <a:pPr algn="ctr"/>
            <a:r>
              <a:rPr lang="en-US" altLang="zh-TW" dirty="0" smtClean="0"/>
              <a:t>Orange</a:t>
            </a:r>
          </a:p>
        </p:txBody>
      </p:sp>
      <p:sp>
        <p:nvSpPr>
          <p:cNvPr id="24" name="摺角紙張 23"/>
          <p:cNvSpPr/>
          <p:nvPr/>
        </p:nvSpPr>
        <p:spPr>
          <a:xfrm>
            <a:off x="395536" y="5085184"/>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Cola</a:t>
            </a:r>
            <a:endParaRPr lang="zh-TW" altLang="en-US" dirty="0"/>
          </a:p>
        </p:txBody>
      </p:sp>
      <p:sp>
        <p:nvSpPr>
          <p:cNvPr id="25" name="摺角紙張 24"/>
          <p:cNvSpPr/>
          <p:nvPr/>
        </p:nvSpPr>
        <p:spPr>
          <a:xfrm>
            <a:off x="1979712" y="5085184"/>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Fruit</a:t>
            </a:r>
            <a:endParaRPr lang="zh-TW" altLang="en-US" dirty="0"/>
          </a:p>
        </p:txBody>
      </p:sp>
      <p:sp>
        <p:nvSpPr>
          <p:cNvPr id="26" name="摺角紙張 25"/>
          <p:cNvSpPr/>
          <p:nvPr/>
        </p:nvSpPr>
        <p:spPr>
          <a:xfrm>
            <a:off x="395536" y="5949280"/>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Fruit</a:t>
            </a:r>
          </a:p>
          <a:p>
            <a:pPr algn="ctr"/>
            <a:r>
              <a:rPr lang="en-US" altLang="zh-TW" dirty="0" smtClean="0"/>
              <a:t>grapes</a:t>
            </a:r>
            <a:endParaRPr lang="zh-TW" altLang="en-US" dirty="0"/>
          </a:p>
        </p:txBody>
      </p:sp>
      <p:sp>
        <p:nvSpPr>
          <p:cNvPr id="27" name="摺角紙張 26"/>
          <p:cNvSpPr/>
          <p:nvPr/>
        </p:nvSpPr>
        <p:spPr>
          <a:xfrm>
            <a:off x="1979712" y="5949280"/>
            <a:ext cx="1187955" cy="73808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Color</a:t>
            </a:r>
          </a:p>
          <a:p>
            <a:pPr algn="ctr"/>
            <a:r>
              <a:rPr lang="en-US" altLang="zh-TW" dirty="0"/>
              <a:t>O</a:t>
            </a:r>
            <a:r>
              <a:rPr lang="en-US" altLang="zh-TW" dirty="0" smtClean="0"/>
              <a:t>range</a:t>
            </a:r>
          </a:p>
        </p:txBody>
      </p:sp>
      <p:sp>
        <p:nvSpPr>
          <p:cNvPr id="20" name="文字方塊 19"/>
          <p:cNvSpPr txBox="1"/>
          <p:nvPr/>
        </p:nvSpPr>
        <p:spPr>
          <a:xfrm>
            <a:off x="3792332" y="3382562"/>
            <a:ext cx="2121093" cy="923330"/>
          </a:xfrm>
          <a:prstGeom prst="rect">
            <a:avLst/>
          </a:prstGeom>
          <a:noFill/>
        </p:spPr>
        <p:txBody>
          <a:bodyPr wrap="none" rtlCol="0">
            <a:spAutoFit/>
          </a:bodyPr>
          <a:lstStyle/>
          <a:p>
            <a:r>
              <a:rPr lang="en-US" altLang="zh-TW" dirty="0" err="1" smtClean="0"/>
              <a:t>df</a:t>
            </a:r>
            <a:r>
              <a:rPr lang="en-US" altLang="zh-TW" dirty="0" smtClean="0"/>
              <a:t>(color)=3 </a:t>
            </a:r>
          </a:p>
          <a:p>
            <a:r>
              <a:rPr lang="en-US" altLang="zh-TW" dirty="0" err="1" smtClean="0"/>
              <a:t>df</a:t>
            </a:r>
            <a:r>
              <a:rPr lang="en-US" altLang="zh-TW" dirty="0" smtClean="0"/>
              <a:t>(orange)=2</a:t>
            </a:r>
          </a:p>
          <a:p>
            <a:r>
              <a:rPr lang="en-US" altLang="zh-TW" dirty="0" err="1" smtClean="0"/>
              <a:t>df</a:t>
            </a:r>
            <a:r>
              <a:rPr lang="en-US" altLang="zh-TW" dirty="0" smtClean="0"/>
              <a:t>(</a:t>
            </a:r>
            <a:r>
              <a:rPr lang="en-US" altLang="zh-TW" dirty="0" err="1" smtClean="0"/>
              <a:t>color^orange</a:t>
            </a:r>
            <a:r>
              <a:rPr lang="en-US" altLang="zh-TW" dirty="0" smtClean="0"/>
              <a:t>)=1</a:t>
            </a:r>
          </a:p>
        </p:txBody>
      </p:sp>
      <p:sp>
        <p:nvSpPr>
          <p:cNvPr id="28" name="流程圖: 接點 27"/>
          <p:cNvSpPr/>
          <p:nvPr/>
        </p:nvSpPr>
        <p:spPr>
          <a:xfrm>
            <a:off x="7053133" y="2420888"/>
            <a:ext cx="1047259"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color</a:t>
            </a:r>
            <a:endParaRPr lang="zh-TW" altLang="en-US" dirty="0">
              <a:solidFill>
                <a:schemeClr val="tx1"/>
              </a:solidFill>
            </a:endParaRPr>
          </a:p>
        </p:txBody>
      </p:sp>
      <p:sp>
        <p:nvSpPr>
          <p:cNvPr id="30" name="流程圖: 接點 29"/>
          <p:cNvSpPr/>
          <p:nvPr/>
        </p:nvSpPr>
        <p:spPr>
          <a:xfrm>
            <a:off x="6446955" y="3591018"/>
            <a:ext cx="1296000"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orange</a:t>
            </a:r>
            <a:endParaRPr lang="zh-TW" altLang="en-US" dirty="0">
              <a:solidFill>
                <a:schemeClr val="tx1"/>
              </a:solidFill>
            </a:endParaRPr>
          </a:p>
        </p:txBody>
      </p:sp>
      <p:sp>
        <p:nvSpPr>
          <p:cNvPr id="2066" name="矩形 2065"/>
          <p:cNvSpPr/>
          <p:nvPr/>
        </p:nvSpPr>
        <p:spPr>
          <a:xfrm>
            <a:off x="3581078" y="4554742"/>
            <a:ext cx="5455418" cy="2186626"/>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直線接點 30"/>
          <p:cNvCxnSpPr>
            <a:stCxn id="28" idx="4"/>
          </p:cNvCxnSpPr>
          <p:nvPr/>
        </p:nvCxnSpPr>
        <p:spPr>
          <a:xfrm flipH="1">
            <a:off x="7236296" y="3284984"/>
            <a:ext cx="340467" cy="306034"/>
          </a:xfrm>
          <a:prstGeom prst="line">
            <a:avLst/>
          </a:prstGeom>
        </p:spPr>
        <p:style>
          <a:lnRef idx="2">
            <a:schemeClr val="dk1"/>
          </a:lnRef>
          <a:fillRef idx="0">
            <a:schemeClr val="dk1"/>
          </a:fillRef>
          <a:effectRef idx="1">
            <a:schemeClr val="dk1"/>
          </a:effectRef>
          <a:fontRef idx="minor">
            <a:schemeClr val="tx1"/>
          </a:fontRef>
        </p:style>
      </p:cxnSp>
      <p:sp>
        <p:nvSpPr>
          <p:cNvPr id="37" name="流程圖: 接點 36"/>
          <p:cNvSpPr/>
          <p:nvPr/>
        </p:nvSpPr>
        <p:spPr>
          <a:xfrm>
            <a:off x="4398510" y="4679522"/>
            <a:ext cx="1047259"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fruit</a:t>
            </a:r>
            <a:endParaRPr lang="zh-TW" altLang="en-US" dirty="0">
              <a:solidFill>
                <a:schemeClr val="tx1"/>
              </a:solidFill>
            </a:endParaRPr>
          </a:p>
        </p:txBody>
      </p:sp>
      <p:sp>
        <p:nvSpPr>
          <p:cNvPr id="38" name="流程圖: 接點 37"/>
          <p:cNvSpPr/>
          <p:nvPr/>
        </p:nvSpPr>
        <p:spPr>
          <a:xfrm>
            <a:off x="3792332" y="5849652"/>
            <a:ext cx="1296000"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grapes</a:t>
            </a:r>
            <a:endParaRPr lang="zh-TW" altLang="en-US" dirty="0">
              <a:solidFill>
                <a:schemeClr val="tx1"/>
              </a:solidFill>
            </a:endParaRPr>
          </a:p>
        </p:txBody>
      </p:sp>
      <p:cxnSp>
        <p:nvCxnSpPr>
          <p:cNvPr id="39" name="直線接點 38"/>
          <p:cNvCxnSpPr>
            <a:stCxn id="37" idx="4"/>
          </p:cNvCxnSpPr>
          <p:nvPr/>
        </p:nvCxnSpPr>
        <p:spPr>
          <a:xfrm flipH="1">
            <a:off x="4581673" y="5543618"/>
            <a:ext cx="340467" cy="306034"/>
          </a:xfrm>
          <a:prstGeom prst="line">
            <a:avLst/>
          </a:prstGeom>
        </p:spPr>
        <p:style>
          <a:lnRef idx="2">
            <a:schemeClr val="dk1"/>
          </a:lnRef>
          <a:fillRef idx="0">
            <a:schemeClr val="dk1"/>
          </a:fillRef>
          <a:effectRef idx="1">
            <a:schemeClr val="dk1"/>
          </a:effectRef>
          <a:fontRef idx="minor">
            <a:schemeClr val="tx1"/>
          </a:fontRef>
        </p:style>
      </p:cxnSp>
      <p:sp>
        <p:nvSpPr>
          <p:cNvPr id="40" name="流程圖: 接點 39"/>
          <p:cNvSpPr/>
          <p:nvPr/>
        </p:nvSpPr>
        <p:spPr>
          <a:xfrm>
            <a:off x="5150955" y="5805264"/>
            <a:ext cx="1296000"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orange</a:t>
            </a:r>
            <a:endParaRPr lang="zh-TW" altLang="en-US" dirty="0">
              <a:solidFill>
                <a:schemeClr val="tx1"/>
              </a:solidFill>
            </a:endParaRPr>
          </a:p>
        </p:txBody>
      </p:sp>
      <p:cxnSp>
        <p:nvCxnSpPr>
          <p:cNvPr id="41" name="直線接點 40"/>
          <p:cNvCxnSpPr/>
          <p:nvPr/>
        </p:nvCxnSpPr>
        <p:spPr>
          <a:xfrm>
            <a:off x="5088332" y="5543618"/>
            <a:ext cx="357437" cy="306034"/>
          </a:xfrm>
          <a:prstGeom prst="line">
            <a:avLst/>
          </a:prstGeom>
        </p:spPr>
        <p:style>
          <a:lnRef idx="2">
            <a:schemeClr val="dk1"/>
          </a:lnRef>
          <a:fillRef idx="0">
            <a:schemeClr val="dk1"/>
          </a:fillRef>
          <a:effectRef idx="1">
            <a:schemeClr val="dk1"/>
          </a:effectRef>
          <a:fontRef idx="minor">
            <a:schemeClr val="tx1"/>
          </a:fontRef>
        </p:style>
      </p:cxnSp>
      <p:cxnSp>
        <p:nvCxnSpPr>
          <p:cNvPr id="49" name="直線接點 48"/>
          <p:cNvCxnSpPr/>
          <p:nvPr/>
        </p:nvCxnSpPr>
        <p:spPr>
          <a:xfrm flipH="1">
            <a:off x="6129958" y="5543618"/>
            <a:ext cx="340467" cy="306034"/>
          </a:xfrm>
          <a:prstGeom prst="line">
            <a:avLst/>
          </a:prstGeom>
        </p:spPr>
        <p:style>
          <a:lnRef idx="2">
            <a:schemeClr val="dk1"/>
          </a:lnRef>
          <a:fillRef idx="0">
            <a:schemeClr val="dk1"/>
          </a:fillRef>
          <a:effectRef idx="1">
            <a:schemeClr val="dk1"/>
          </a:effectRef>
          <a:fontRef idx="minor">
            <a:schemeClr val="tx1"/>
          </a:fontRef>
        </p:style>
      </p:cxnSp>
      <p:sp>
        <p:nvSpPr>
          <p:cNvPr id="50" name="流程圖: 接點 49"/>
          <p:cNvSpPr/>
          <p:nvPr/>
        </p:nvSpPr>
        <p:spPr>
          <a:xfrm>
            <a:off x="6105301" y="4679522"/>
            <a:ext cx="1047259"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color</a:t>
            </a:r>
            <a:endParaRPr lang="zh-TW" altLang="en-US" dirty="0">
              <a:solidFill>
                <a:schemeClr val="tx1"/>
              </a:solidFill>
            </a:endParaRPr>
          </a:p>
        </p:txBody>
      </p:sp>
      <p:sp>
        <p:nvSpPr>
          <p:cNvPr id="51" name="流程圖: 接點 50"/>
          <p:cNvSpPr/>
          <p:nvPr/>
        </p:nvSpPr>
        <p:spPr>
          <a:xfrm>
            <a:off x="6722855" y="5778878"/>
            <a:ext cx="1020100"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pink</a:t>
            </a:r>
            <a:endParaRPr lang="zh-TW" altLang="en-US" dirty="0">
              <a:solidFill>
                <a:schemeClr val="tx1"/>
              </a:solidFill>
            </a:endParaRPr>
          </a:p>
        </p:txBody>
      </p:sp>
      <p:cxnSp>
        <p:nvCxnSpPr>
          <p:cNvPr id="52" name="直線接點 51"/>
          <p:cNvCxnSpPr>
            <a:stCxn id="50" idx="4"/>
          </p:cNvCxnSpPr>
          <p:nvPr/>
        </p:nvCxnSpPr>
        <p:spPr>
          <a:xfrm>
            <a:off x="6628931" y="5543618"/>
            <a:ext cx="388738" cy="279648"/>
          </a:xfrm>
          <a:prstGeom prst="line">
            <a:avLst/>
          </a:prstGeom>
        </p:spPr>
        <p:style>
          <a:lnRef idx="2">
            <a:schemeClr val="dk1"/>
          </a:lnRef>
          <a:fillRef idx="0">
            <a:schemeClr val="dk1"/>
          </a:fillRef>
          <a:effectRef idx="1">
            <a:schemeClr val="dk1"/>
          </a:effectRef>
          <a:fontRef idx="minor">
            <a:schemeClr val="tx1"/>
          </a:fontRef>
        </p:style>
      </p:cxnSp>
      <p:sp>
        <p:nvSpPr>
          <p:cNvPr id="54" name="流程圖: 接點 53"/>
          <p:cNvSpPr/>
          <p:nvPr/>
        </p:nvSpPr>
        <p:spPr>
          <a:xfrm>
            <a:off x="7845221" y="4679522"/>
            <a:ext cx="1047259"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drink</a:t>
            </a:r>
            <a:endParaRPr lang="zh-TW" altLang="en-US" dirty="0">
              <a:solidFill>
                <a:schemeClr val="tx1"/>
              </a:solidFill>
            </a:endParaRPr>
          </a:p>
        </p:txBody>
      </p:sp>
      <p:sp>
        <p:nvSpPr>
          <p:cNvPr id="55" name="流程圖: 接點 54"/>
          <p:cNvSpPr/>
          <p:nvPr/>
        </p:nvSpPr>
        <p:spPr>
          <a:xfrm>
            <a:off x="7864794" y="5755192"/>
            <a:ext cx="1047259" cy="86409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cola</a:t>
            </a:r>
            <a:endParaRPr lang="zh-TW" altLang="en-US" dirty="0">
              <a:solidFill>
                <a:schemeClr val="tx1"/>
              </a:solidFill>
            </a:endParaRPr>
          </a:p>
        </p:txBody>
      </p:sp>
      <p:cxnSp>
        <p:nvCxnSpPr>
          <p:cNvPr id="2062" name="直線接點 2061"/>
          <p:cNvCxnSpPr>
            <a:stCxn id="54" idx="4"/>
            <a:endCxn id="55" idx="0"/>
          </p:cNvCxnSpPr>
          <p:nvPr/>
        </p:nvCxnSpPr>
        <p:spPr>
          <a:xfrm>
            <a:off x="8368851" y="5543618"/>
            <a:ext cx="19573" cy="211574"/>
          </a:xfrm>
          <a:prstGeom prst="line">
            <a:avLst/>
          </a:prstGeom>
        </p:spPr>
        <p:style>
          <a:lnRef idx="2">
            <a:schemeClr val="dk1"/>
          </a:lnRef>
          <a:fillRef idx="0">
            <a:schemeClr val="dk1"/>
          </a:fillRef>
          <a:effectRef idx="1">
            <a:schemeClr val="dk1"/>
          </a:effectRef>
          <a:fontRef idx="minor">
            <a:schemeClr val="tx1"/>
          </a:fontRef>
        </p:style>
      </p:cxnSp>
      <p:sp>
        <p:nvSpPr>
          <p:cNvPr id="42" name="文字方塊 41"/>
          <p:cNvSpPr txBox="1"/>
          <p:nvPr/>
        </p:nvSpPr>
        <p:spPr>
          <a:xfrm>
            <a:off x="3347864" y="2134597"/>
            <a:ext cx="3570208" cy="646331"/>
          </a:xfrm>
          <a:prstGeom prst="rect">
            <a:avLst/>
          </a:prstGeom>
          <a:noFill/>
        </p:spPr>
        <p:txBody>
          <a:bodyPr wrap="none" rtlCol="0">
            <a:spAutoFit/>
          </a:bodyPr>
          <a:lstStyle/>
          <a:p>
            <a:r>
              <a:rPr lang="en-US" altLang="zh-TW" dirty="0" err="1" smtClean="0">
                <a:solidFill>
                  <a:srgbClr val="C00000"/>
                </a:solidFill>
              </a:rPr>
              <a:t>df</a:t>
            </a:r>
            <a:r>
              <a:rPr lang="en-US" altLang="zh-TW" dirty="0" smtClean="0">
                <a:solidFill>
                  <a:srgbClr val="C00000"/>
                </a:solidFill>
              </a:rPr>
              <a:t>(color</a:t>
            </a:r>
            <a:r>
              <a:rPr lang="en-US" altLang="zh-TW" dirty="0">
                <a:solidFill>
                  <a:srgbClr val="C00000"/>
                </a:solidFill>
              </a:rPr>
              <a:t>)&gt; </a:t>
            </a:r>
            <a:r>
              <a:rPr lang="en-US" altLang="zh-TW" dirty="0" err="1">
                <a:solidFill>
                  <a:srgbClr val="C00000"/>
                </a:solidFill>
              </a:rPr>
              <a:t>df</a:t>
            </a:r>
            <a:r>
              <a:rPr lang="en-US" altLang="zh-TW" dirty="0">
                <a:solidFill>
                  <a:srgbClr val="C00000"/>
                </a:solidFill>
              </a:rPr>
              <a:t>(orange)</a:t>
            </a:r>
            <a:endParaRPr lang="en-US" altLang="zh-TW" dirty="0" smtClean="0">
              <a:solidFill>
                <a:srgbClr val="C00000"/>
              </a:solidFill>
            </a:endParaRPr>
          </a:p>
          <a:p>
            <a:r>
              <a:rPr lang="en-US" altLang="zh-TW" dirty="0" err="1" smtClean="0">
                <a:solidFill>
                  <a:srgbClr val="C00000"/>
                </a:solidFill>
              </a:rPr>
              <a:t>df</a:t>
            </a:r>
            <a:r>
              <a:rPr lang="en-US" altLang="zh-TW" dirty="0" smtClean="0">
                <a:solidFill>
                  <a:srgbClr val="C00000"/>
                </a:solidFill>
              </a:rPr>
              <a:t>(</a:t>
            </a:r>
            <a:r>
              <a:rPr lang="en-US" altLang="zh-TW" dirty="0" err="1" smtClean="0">
                <a:solidFill>
                  <a:srgbClr val="C00000"/>
                </a:solidFill>
              </a:rPr>
              <a:t>color^orange</a:t>
            </a:r>
            <a:r>
              <a:rPr lang="en-US" altLang="zh-TW" dirty="0" smtClean="0">
                <a:solidFill>
                  <a:srgbClr val="C00000"/>
                </a:solidFill>
              </a:rPr>
              <a:t>)</a:t>
            </a:r>
            <a:r>
              <a:rPr lang="zh-TW" altLang="en-US" dirty="0" smtClean="0">
                <a:solidFill>
                  <a:srgbClr val="C00000"/>
                </a:solidFill>
              </a:rPr>
              <a:t> </a:t>
            </a:r>
            <a:r>
              <a:rPr lang="en-US" altLang="zh-TW" dirty="0" smtClean="0">
                <a:solidFill>
                  <a:srgbClr val="C00000"/>
                </a:solidFill>
              </a:rPr>
              <a:t>/ </a:t>
            </a:r>
            <a:r>
              <a:rPr lang="en-US" altLang="zh-TW" dirty="0" err="1">
                <a:solidFill>
                  <a:srgbClr val="C00000"/>
                </a:solidFill>
              </a:rPr>
              <a:t>df</a:t>
            </a:r>
            <a:r>
              <a:rPr lang="en-US" altLang="zh-TW" dirty="0">
                <a:solidFill>
                  <a:srgbClr val="C00000"/>
                </a:solidFill>
              </a:rPr>
              <a:t>(orange</a:t>
            </a:r>
            <a:r>
              <a:rPr lang="en-US" altLang="zh-TW" dirty="0" smtClean="0">
                <a:solidFill>
                  <a:srgbClr val="C00000"/>
                </a:solidFill>
              </a:rPr>
              <a:t>)=0.5</a:t>
            </a:r>
          </a:p>
        </p:txBody>
      </p:sp>
      <p:sp>
        <p:nvSpPr>
          <p:cNvPr id="2" name="上彎箭號 1"/>
          <p:cNvSpPr/>
          <p:nvPr/>
        </p:nvSpPr>
        <p:spPr>
          <a:xfrm>
            <a:off x="5436096" y="2780928"/>
            <a:ext cx="414225" cy="1063299"/>
          </a:xfrm>
          <a:prstGeom prst="ben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051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12"/>
                                        </p:tgtEl>
                                        <p:attrNameLst>
                                          <p:attrName>style.color</p:attrName>
                                        </p:attrNameLst>
                                      </p:cBhvr>
                                      <p:by>
                                        <p:hsl h="7200000" s="0" l="0"/>
                                      </p:by>
                                    </p:animClr>
                                    <p:animClr clrSpc="hsl" dir="cw">
                                      <p:cBhvr>
                                        <p:cTn id="12" dur="500" fill="hold"/>
                                        <p:tgtEl>
                                          <p:spTgt spid="12"/>
                                        </p:tgtEl>
                                        <p:attrNameLst>
                                          <p:attrName>fillcolor</p:attrName>
                                        </p:attrNameLst>
                                      </p:cBhvr>
                                      <p:by>
                                        <p:hsl h="7200000" s="0" l="0"/>
                                      </p:by>
                                    </p:animClr>
                                    <p:animClr clrSpc="hsl" dir="cw">
                                      <p:cBhvr>
                                        <p:cTn id="13" dur="500" fill="hold"/>
                                        <p:tgtEl>
                                          <p:spTgt spid="12"/>
                                        </p:tgtEl>
                                        <p:attrNameLst>
                                          <p:attrName>stroke.color</p:attrName>
                                        </p:attrNameLst>
                                      </p:cBhvr>
                                      <p:by>
                                        <p:hsl h="7200000" s="0" l="0"/>
                                      </p:by>
                                    </p:animClr>
                                    <p:set>
                                      <p:cBhvr>
                                        <p:cTn id="14" dur="500" fill="hold"/>
                                        <p:tgtEl>
                                          <p:spTgt spid="1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p:cTn id="19"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iterate type="lt">
                                    <p:tmPct val="0"/>
                                  </p:iterate>
                                  <p:childTnLst>
                                    <p:animClr clrSpc="rgb" dir="cw">
                                      <p:cBhvr override="childStyle">
                                        <p:cTn id="27" dur="500" fill="hold"/>
                                        <p:tgtEl>
                                          <p:spTgt spid="11">
                                            <p:txEl>
                                              <p:pRg st="0" end="0"/>
                                            </p:txEl>
                                          </p:spTgt>
                                        </p:tgtEl>
                                        <p:attrNameLst>
                                          <p:attrName>style.color</p:attrName>
                                        </p:attrNameLst>
                                      </p:cBhvr>
                                      <p:to>
                                        <a:srgbClr val="FF0000"/>
                                      </p:to>
                                    </p:animClr>
                                    <p:animClr clrSpc="rgb" dir="cw">
                                      <p:cBhvr>
                                        <p:cTn id="28" dur="500" fill="hold"/>
                                        <p:tgtEl>
                                          <p:spTgt spid="11">
                                            <p:txEl>
                                              <p:pRg st="0" end="0"/>
                                            </p:txEl>
                                          </p:spTgt>
                                        </p:tgtEl>
                                        <p:attrNameLst>
                                          <p:attrName>fillcolor</p:attrName>
                                        </p:attrNameLst>
                                      </p:cBhvr>
                                      <p:to>
                                        <a:srgbClr val="FF0000"/>
                                      </p:to>
                                    </p:animClr>
                                    <p:set>
                                      <p:cBhvr>
                                        <p:cTn id="29" dur="500" fill="hold"/>
                                        <p:tgtEl>
                                          <p:spTgt spid="11">
                                            <p:txEl>
                                              <p:pRg st="0" end="0"/>
                                            </p:txEl>
                                          </p:spTgt>
                                        </p:tgtEl>
                                        <p:attrNameLst>
                                          <p:attrName>fill.type</p:attrName>
                                        </p:attrNameLst>
                                      </p:cBhvr>
                                      <p:to>
                                        <p:strVal val="solid"/>
                                      </p:to>
                                    </p:set>
                                    <p:set>
                                      <p:cBhvr>
                                        <p:cTn id="30" dur="500" fill="hold"/>
                                        <p:tgtEl>
                                          <p:spTgt spid="11">
                                            <p:txEl>
                                              <p:pRg st="0" end="0"/>
                                            </p:txEl>
                                          </p:spTgt>
                                        </p:tgtEl>
                                        <p:attrNameLst>
                                          <p:attrName>fill.on</p:attrName>
                                        </p:attrNameLst>
                                      </p:cBhvr>
                                      <p:to>
                                        <p:strVal val="true"/>
                                      </p:to>
                                    </p:set>
                                  </p:childTnLst>
                                </p:cTn>
                              </p:par>
                              <p:par>
                                <p:cTn id="31" presetID="15" presetClass="emph" presetSubtype="0" nodeType="withEffect">
                                  <p:stCondLst>
                                    <p:cond delay="0"/>
                                  </p:stCondLst>
                                  <p:iterate type="lt">
                                    <p:tmAbs val="25"/>
                                  </p:iterate>
                                  <p:childTnLst>
                                    <p:set>
                                      <p:cBhvr override="childStyle">
                                        <p:cTn id="32" dur="indefinite"/>
                                        <p:tgtEl>
                                          <p:spTgt spid="11">
                                            <p:txEl>
                                              <p:pRg st="0" end="0"/>
                                            </p:txEl>
                                          </p:spTgt>
                                        </p:tgtEl>
                                        <p:attrNameLst>
                                          <p:attrName>style.fontWeight</p:attrName>
                                        </p:attrNameLst>
                                      </p:cBhvr>
                                      <p:to>
                                        <p:strVal val="bold"/>
                                      </p:to>
                                    </p:set>
                                  </p:childTnLst>
                                </p:cTn>
                              </p:par>
                              <p:par>
                                <p:cTn id="33" presetID="19" presetClass="emph" presetSubtype="0" fill="hold" nodeType="withEffect">
                                  <p:stCondLst>
                                    <p:cond delay="0"/>
                                  </p:stCondLst>
                                  <p:iterate type="lt">
                                    <p:tmPct val="0"/>
                                  </p:iterate>
                                  <p:childTnLst>
                                    <p:animClr clrSpc="rgb" dir="cw">
                                      <p:cBhvr override="childStyle">
                                        <p:cTn id="34" dur="500" fill="hold"/>
                                        <p:tgtEl>
                                          <p:spTgt spid="22">
                                            <p:txEl>
                                              <p:pRg st="0" end="0"/>
                                            </p:txEl>
                                          </p:spTgt>
                                        </p:tgtEl>
                                        <p:attrNameLst>
                                          <p:attrName>style.color</p:attrName>
                                        </p:attrNameLst>
                                      </p:cBhvr>
                                      <p:to>
                                        <a:srgbClr val="FF0000"/>
                                      </p:to>
                                    </p:animClr>
                                    <p:animClr clrSpc="rgb" dir="cw">
                                      <p:cBhvr>
                                        <p:cTn id="35" dur="500" fill="hold"/>
                                        <p:tgtEl>
                                          <p:spTgt spid="22">
                                            <p:txEl>
                                              <p:pRg st="0" end="0"/>
                                            </p:txEl>
                                          </p:spTgt>
                                        </p:tgtEl>
                                        <p:attrNameLst>
                                          <p:attrName>fillcolor</p:attrName>
                                        </p:attrNameLst>
                                      </p:cBhvr>
                                      <p:to>
                                        <a:srgbClr val="FF0000"/>
                                      </p:to>
                                    </p:animClr>
                                    <p:set>
                                      <p:cBhvr>
                                        <p:cTn id="36" dur="500" fill="hold"/>
                                        <p:tgtEl>
                                          <p:spTgt spid="22">
                                            <p:txEl>
                                              <p:pRg st="0" end="0"/>
                                            </p:txEl>
                                          </p:spTgt>
                                        </p:tgtEl>
                                        <p:attrNameLst>
                                          <p:attrName>fill.type</p:attrName>
                                        </p:attrNameLst>
                                      </p:cBhvr>
                                      <p:to>
                                        <p:strVal val="solid"/>
                                      </p:to>
                                    </p:set>
                                    <p:set>
                                      <p:cBhvr>
                                        <p:cTn id="37" dur="500" fill="hold"/>
                                        <p:tgtEl>
                                          <p:spTgt spid="22">
                                            <p:txEl>
                                              <p:pRg st="0" end="0"/>
                                            </p:txEl>
                                          </p:spTgt>
                                        </p:tgtEl>
                                        <p:attrNameLst>
                                          <p:attrName>fill.on</p:attrName>
                                        </p:attrNameLst>
                                      </p:cBhvr>
                                      <p:to>
                                        <p:strVal val="true"/>
                                      </p:to>
                                    </p:set>
                                  </p:childTnLst>
                                </p:cTn>
                              </p:par>
                              <p:par>
                                <p:cTn id="38" presetID="15" presetClass="emph" presetSubtype="0" nodeType="withEffect">
                                  <p:stCondLst>
                                    <p:cond delay="0"/>
                                  </p:stCondLst>
                                  <p:iterate type="lt">
                                    <p:tmAbs val="25"/>
                                  </p:iterate>
                                  <p:childTnLst>
                                    <p:set>
                                      <p:cBhvr override="childStyle">
                                        <p:cTn id="39" dur="indefinite"/>
                                        <p:tgtEl>
                                          <p:spTgt spid="22">
                                            <p:txEl>
                                              <p:pRg st="0" end="0"/>
                                            </p:txEl>
                                          </p:spTgt>
                                        </p:tgtEl>
                                        <p:attrNameLst>
                                          <p:attrName>style.fontWeight</p:attrName>
                                        </p:attrNameLst>
                                      </p:cBhvr>
                                      <p:to>
                                        <p:strVal val="bold"/>
                                      </p:to>
                                    </p:set>
                                  </p:childTnLst>
                                </p:cTn>
                              </p:par>
                              <p:par>
                                <p:cTn id="40" presetID="19" presetClass="emph" presetSubtype="0" fill="hold" nodeType="withEffect">
                                  <p:stCondLst>
                                    <p:cond delay="0"/>
                                  </p:stCondLst>
                                  <p:iterate type="lt">
                                    <p:tmPct val="0"/>
                                  </p:iterate>
                                  <p:childTnLst>
                                    <p:animClr clrSpc="rgb" dir="cw">
                                      <p:cBhvr override="childStyle">
                                        <p:cTn id="41" dur="500" fill="hold"/>
                                        <p:tgtEl>
                                          <p:spTgt spid="27">
                                            <p:txEl>
                                              <p:pRg st="0" end="0"/>
                                            </p:txEl>
                                          </p:spTgt>
                                        </p:tgtEl>
                                        <p:attrNameLst>
                                          <p:attrName>style.color</p:attrName>
                                        </p:attrNameLst>
                                      </p:cBhvr>
                                      <p:to>
                                        <a:srgbClr val="FF0000"/>
                                      </p:to>
                                    </p:animClr>
                                    <p:animClr clrSpc="rgb" dir="cw">
                                      <p:cBhvr>
                                        <p:cTn id="42" dur="500" fill="hold"/>
                                        <p:tgtEl>
                                          <p:spTgt spid="27">
                                            <p:txEl>
                                              <p:pRg st="0" end="0"/>
                                            </p:txEl>
                                          </p:spTgt>
                                        </p:tgtEl>
                                        <p:attrNameLst>
                                          <p:attrName>fillcolor</p:attrName>
                                        </p:attrNameLst>
                                      </p:cBhvr>
                                      <p:to>
                                        <a:srgbClr val="FF0000"/>
                                      </p:to>
                                    </p:animClr>
                                    <p:set>
                                      <p:cBhvr>
                                        <p:cTn id="43" dur="500" fill="hold"/>
                                        <p:tgtEl>
                                          <p:spTgt spid="27">
                                            <p:txEl>
                                              <p:pRg st="0" end="0"/>
                                            </p:txEl>
                                          </p:spTgt>
                                        </p:tgtEl>
                                        <p:attrNameLst>
                                          <p:attrName>fill.type</p:attrName>
                                        </p:attrNameLst>
                                      </p:cBhvr>
                                      <p:to>
                                        <p:strVal val="solid"/>
                                      </p:to>
                                    </p:set>
                                    <p:set>
                                      <p:cBhvr>
                                        <p:cTn id="44" dur="500" fill="hold"/>
                                        <p:tgtEl>
                                          <p:spTgt spid="27">
                                            <p:txEl>
                                              <p:pRg st="0" end="0"/>
                                            </p:txEl>
                                          </p:spTgt>
                                        </p:tgtEl>
                                        <p:attrNameLst>
                                          <p:attrName>fill.on</p:attrName>
                                        </p:attrNameLst>
                                      </p:cBhvr>
                                      <p:to>
                                        <p:strVal val="true"/>
                                      </p:to>
                                    </p:set>
                                  </p:childTnLst>
                                </p:cTn>
                              </p:par>
                              <p:par>
                                <p:cTn id="45" presetID="15" presetClass="emph" presetSubtype="0" nodeType="withEffect">
                                  <p:stCondLst>
                                    <p:cond delay="0"/>
                                  </p:stCondLst>
                                  <p:iterate type="lt">
                                    <p:tmAbs val="25"/>
                                  </p:iterate>
                                  <p:childTnLst>
                                    <p:set>
                                      <p:cBhvr override="childStyle">
                                        <p:cTn id="46" dur="indefinite"/>
                                        <p:tgtEl>
                                          <p:spTgt spid="27">
                                            <p:txEl>
                                              <p:pRg st="0" end="0"/>
                                            </p:txEl>
                                          </p:spTgt>
                                        </p:tgtEl>
                                        <p:attrNameLst>
                                          <p:attrName>style.fontWeight</p:attrName>
                                        </p:attrNameLst>
                                      </p:cBhvr>
                                      <p:to>
                                        <p:strVal val="bold"/>
                                      </p:to>
                                    </p:set>
                                  </p:childTnLst>
                                </p:cTn>
                              </p:par>
                              <p:par>
                                <p:cTn id="47" presetID="1" presetClass="entr" presetSubtype="0" fill="hold" nodeType="with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9" presetClass="emph" presetSubtype="0" fill="hold" nodeType="clickEffect">
                                  <p:stCondLst>
                                    <p:cond delay="0"/>
                                  </p:stCondLst>
                                  <p:iterate type="lt">
                                    <p:tmPct val="0"/>
                                  </p:iterate>
                                  <p:childTnLst>
                                    <p:animClr clrSpc="rgb" dir="cw">
                                      <p:cBhvr override="childStyle">
                                        <p:cTn id="52" dur="500" fill="hold"/>
                                        <p:tgtEl>
                                          <p:spTgt spid="23">
                                            <p:txEl>
                                              <p:pRg st="1" end="1"/>
                                            </p:txEl>
                                          </p:spTgt>
                                        </p:tgtEl>
                                        <p:attrNameLst>
                                          <p:attrName>style.color</p:attrName>
                                        </p:attrNameLst>
                                      </p:cBhvr>
                                      <p:to>
                                        <a:srgbClr val="FFC000"/>
                                      </p:to>
                                    </p:animClr>
                                    <p:animClr clrSpc="rgb" dir="cw">
                                      <p:cBhvr>
                                        <p:cTn id="53" dur="500" fill="hold"/>
                                        <p:tgtEl>
                                          <p:spTgt spid="23">
                                            <p:txEl>
                                              <p:pRg st="1" end="1"/>
                                            </p:txEl>
                                          </p:spTgt>
                                        </p:tgtEl>
                                        <p:attrNameLst>
                                          <p:attrName>fillcolor</p:attrName>
                                        </p:attrNameLst>
                                      </p:cBhvr>
                                      <p:to>
                                        <a:srgbClr val="FFC000"/>
                                      </p:to>
                                    </p:animClr>
                                    <p:set>
                                      <p:cBhvr>
                                        <p:cTn id="54" dur="500" fill="hold"/>
                                        <p:tgtEl>
                                          <p:spTgt spid="23">
                                            <p:txEl>
                                              <p:pRg st="1" end="1"/>
                                            </p:txEl>
                                          </p:spTgt>
                                        </p:tgtEl>
                                        <p:attrNameLst>
                                          <p:attrName>fill.type</p:attrName>
                                        </p:attrNameLst>
                                      </p:cBhvr>
                                      <p:to>
                                        <p:strVal val="solid"/>
                                      </p:to>
                                    </p:set>
                                    <p:set>
                                      <p:cBhvr>
                                        <p:cTn id="55" dur="500" fill="hold"/>
                                        <p:tgtEl>
                                          <p:spTgt spid="23">
                                            <p:txEl>
                                              <p:pRg st="1" end="1"/>
                                            </p:txEl>
                                          </p:spTgt>
                                        </p:tgtEl>
                                        <p:attrNameLst>
                                          <p:attrName>fill.on</p:attrName>
                                        </p:attrNameLst>
                                      </p:cBhvr>
                                      <p:to>
                                        <p:strVal val="true"/>
                                      </p:to>
                                    </p:set>
                                  </p:childTnLst>
                                </p:cTn>
                              </p:par>
                              <p:par>
                                <p:cTn id="56" presetID="15" presetClass="emph" presetSubtype="0" nodeType="withEffect">
                                  <p:stCondLst>
                                    <p:cond delay="0"/>
                                  </p:stCondLst>
                                  <p:iterate type="lt">
                                    <p:tmAbs val="25"/>
                                  </p:iterate>
                                  <p:childTnLst>
                                    <p:set>
                                      <p:cBhvr override="childStyle">
                                        <p:cTn id="57" dur="indefinite"/>
                                        <p:tgtEl>
                                          <p:spTgt spid="23">
                                            <p:txEl>
                                              <p:pRg st="1" end="1"/>
                                            </p:txEl>
                                          </p:spTgt>
                                        </p:tgtEl>
                                        <p:attrNameLst>
                                          <p:attrName>style.fontWeight</p:attrName>
                                        </p:attrNameLst>
                                      </p:cBhvr>
                                      <p:to>
                                        <p:strVal val="bold"/>
                                      </p:to>
                                    </p:set>
                                  </p:childTnLst>
                                </p:cTn>
                              </p:par>
                              <p:par>
                                <p:cTn id="58" presetID="19" presetClass="emph" presetSubtype="0" fill="hold" nodeType="withEffect">
                                  <p:stCondLst>
                                    <p:cond delay="0"/>
                                  </p:stCondLst>
                                  <p:iterate type="lt">
                                    <p:tmPct val="0"/>
                                  </p:iterate>
                                  <p:childTnLst>
                                    <p:animClr clrSpc="rgb" dir="cw">
                                      <p:cBhvr override="childStyle">
                                        <p:cTn id="59" dur="500" fill="hold"/>
                                        <p:tgtEl>
                                          <p:spTgt spid="27">
                                            <p:txEl>
                                              <p:pRg st="1" end="1"/>
                                            </p:txEl>
                                          </p:spTgt>
                                        </p:tgtEl>
                                        <p:attrNameLst>
                                          <p:attrName>style.color</p:attrName>
                                        </p:attrNameLst>
                                      </p:cBhvr>
                                      <p:to>
                                        <a:srgbClr val="FFC000"/>
                                      </p:to>
                                    </p:animClr>
                                    <p:animClr clrSpc="rgb" dir="cw">
                                      <p:cBhvr>
                                        <p:cTn id="60" dur="500" fill="hold"/>
                                        <p:tgtEl>
                                          <p:spTgt spid="27">
                                            <p:txEl>
                                              <p:pRg st="1" end="1"/>
                                            </p:txEl>
                                          </p:spTgt>
                                        </p:tgtEl>
                                        <p:attrNameLst>
                                          <p:attrName>fillcolor</p:attrName>
                                        </p:attrNameLst>
                                      </p:cBhvr>
                                      <p:to>
                                        <a:srgbClr val="FFC000"/>
                                      </p:to>
                                    </p:animClr>
                                    <p:set>
                                      <p:cBhvr>
                                        <p:cTn id="61" dur="500" fill="hold"/>
                                        <p:tgtEl>
                                          <p:spTgt spid="27">
                                            <p:txEl>
                                              <p:pRg st="1" end="1"/>
                                            </p:txEl>
                                          </p:spTgt>
                                        </p:tgtEl>
                                        <p:attrNameLst>
                                          <p:attrName>fill.type</p:attrName>
                                        </p:attrNameLst>
                                      </p:cBhvr>
                                      <p:to>
                                        <p:strVal val="solid"/>
                                      </p:to>
                                    </p:set>
                                    <p:set>
                                      <p:cBhvr>
                                        <p:cTn id="62" dur="500" fill="hold"/>
                                        <p:tgtEl>
                                          <p:spTgt spid="27">
                                            <p:txEl>
                                              <p:pRg st="1" end="1"/>
                                            </p:txEl>
                                          </p:spTgt>
                                        </p:tgtEl>
                                        <p:attrNameLst>
                                          <p:attrName>fill.on</p:attrName>
                                        </p:attrNameLst>
                                      </p:cBhvr>
                                      <p:to>
                                        <p:strVal val="true"/>
                                      </p:to>
                                    </p:set>
                                  </p:childTnLst>
                                </p:cTn>
                              </p:par>
                              <p:par>
                                <p:cTn id="63" presetID="15" presetClass="emph" presetSubtype="0" nodeType="withEffect">
                                  <p:stCondLst>
                                    <p:cond delay="0"/>
                                  </p:stCondLst>
                                  <p:iterate type="lt">
                                    <p:tmAbs val="25"/>
                                  </p:iterate>
                                  <p:childTnLst>
                                    <p:set>
                                      <p:cBhvr override="childStyle">
                                        <p:cTn id="64" dur="indefinite"/>
                                        <p:tgtEl>
                                          <p:spTgt spid="27">
                                            <p:txEl>
                                              <p:pRg st="1" end="1"/>
                                            </p:txEl>
                                          </p:spTgt>
                                        </p:tgtEl>
                                        <p:attrNameLst>
                                          <p:attrName>style.fontWeight</p:attrName>
                                        </p:attrNameLst>
                                      </p:cBhvr>
                                      <p:to>
                                        <p:strVal val="bold"/>
                                      </p:to>
                                    </p:set>
                                  </p:childTnLst>
                                </p:cTn>
                              </p:par>
                              <p:par>
                                <p:cTn id="65" presetID="1" presetClass="entr" presetSubtype="0" fill="hold" nodeType="with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500"/>
                                        <p:tgtEl>
                                          <p:spTgt spid="28"/>
                                        </p:tgtEl>
                                      </p:cBhvr>
                                    </p:animEffect>
                                  </p:childTnLst>
                                </p:cTn>
                              </p:par>
                              <p:par>
                                <p:cTn id="82" presetID="22" presetClass="entr" presetSubtype="4"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66"/>
                                        </p:tgtEl>
                                        <p:attrNameLst>
                                          <p:attrName>style.visibility</p:attrName>
                                        </p:attrNameLst>
                                      </p:cBhvr>
                                      <p:to>
                                        <p:strVal val="visible"/>
                                      </p:to>
                                    </p:set>
                                    <p:animEffect transition="in" filter="fade">
                                      <p:cBhvr>
                                        <p:cTn id="92" dur="500"/>
                                        <p:tgtEl>
                                          <p:spTgt spid="206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10"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par>
                                <p:cTn id="108" presetID="10" presetClass="entr" presetSubtype="0" fill="hold"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childTnLst>
                                </p:cTn>
                              </p:par>
                              <p:par>
                                <p:cTn id="117" presetID="10" presetClass="entr" presetSubtype="0"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500"/>
                                        <p:tgtEl>
                                          <p:spTgt spid="5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500"/>
                                        <p:tgtEl>
                                          <p:spTgt spid="55"/>
                                        </p:tgtEl>
                                      </p:cBhvr>
                                    </p:animEffect>
                                  </p:childTnLst>
                                </p:cTn>
                              </p:par>
                              <p:par>
                                <p:cTn id="126" presetID="10" presetClass="entr" presetSubtype="0" fill="hold" nodeType="withEffect">
                                  <p:stCondLst>
                                    <p:cond delay="0"/>
                                  </p:stCondLst>
                                  <p:childTnLst>
                                    <p:set>
                                      <p:cBhvr>
                                        <p:cTn id="127" dur="1" fill="hold">
                                          <p:stCondLst>
                                            <p:cond delay="0"/>
                                          </p:stCondLst>
                                        </p:cTn>
                                        <p:tgtEl>
                                          <p:spTgt spid="2062"/>
                                        </p:tgtEl>
                                        <p:attrNameLst>
                                          <p:attrName>style.visibility</p:attrName>
                                        </p:attrNameLst>
                                      </p:cBhvr>
                                      <p:to>
                                        <p:strVal val="visible"/>
                                      </p:to>
                                    </p:set>
                                    <p:animEffect transition="in" filter="fade">
                                      <p:cBhvr>
                                        <p:cTn id="128"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8" grpId="0" animBg="1"/>
      <p:bldP spid="30" grpId="0" animBg="1"/>
      <p:bldP spid="2066" grpId="0" animBg="1"/>
      <p:bldP spid="37" grpId="0" animBg="1"/>
      <p:bldP spid="38" grpId="0" animBg="1"/>
      <p:bldP spid="40" grpId="0" animBg="1"/>
      <p:bldP spid="50" grpId="0" animBg="1"/>
      <p:bldP spid="51" grpId="0" animBg="1"/>
      <p:bldP spid="54" grpId="0" animBg="1"/>
      <p:bldP spid="5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8604448" y="0"/>
            <a:ext cx="504056" cy="329184"/>
          </a:xfrm>
        </p:spPr>
        <p:txBody>
          <a:bodyPr/>
          <a:lstStyle/>
          <a:p>
            <a:fld id="{E599E0D4-4B60-4B48-959A-A92E9608D199}" type="slidenum">
              <a:rPr lang="zh-TW" altLang="en-US" sz="1600" smtClean="0">
                <a:solidFill>
                  <a:schemeClr val="bg1"/>
                </a:solidFill>
              </a:rPr>
              <a:t>9</a:t>
            </a:fld>
            <a:endParaRPr lang="zh-TW" altLang="en-US" sz="1600" dirty="0">
              <a:solidFill>
                <a:schemeClr val="bg1"/>
              </a:solidFill>
            </a:endParaRPr>
          </a:p>
        </p:txBody>
      </p:sp>
      <p:sp>
        <p:nvSpPr>
          <p:cNvPr id="5" name="標題 1"/>
          <p:cNvSpPr>
            <a:spLocks noGrp="1"/>
          </p:cNvSpPr>
          <p:nvPr>
            <p:ph type="title"/>
          </p:nvPr>
        </p:nvSpPr>
        <p:spPr>
          <a:xfrm>
            <a:off x="755576"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1125960" y="1182762"/>
            <a:ext cx="7783016" cy="4905612"/>
          </a:xfrm>
        </p:spPr>
        <p:txBody>
          <a:bodyPr>
            <a:normAutofit/>
          </a:bodyPr>
          <a:lstStyle/>
          <a:p>
            <a:pPr marL="0" indent="0">
              <a:buClr>
                <a:srgbClr val="002060"/>
              </a:buClr>
              <a:buNone/>
            </a:pPr>
            <a:endParaRPr lang="en-US" sz="2800" dirty="0" smtClean="0"/>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Introduction</a:t>
            </a:r>
          </a:p>
          <a:p>
            <a:pPr>
              <a:buClr>
                <a:srgbClr val="002060"/>
              </a:buClr>
              <a:buFont typeface="Wingdings" pitchFamily="2" charset="2"/>
              <a:buChar char="Ø"/>
            </a:pPr>
            <a:r>
              <a:rPr lang="en-US" altLang="zh-TW" sz="2800" dirty="0" smtClean="0">
                <a:solidFill>
                  <a:schemeClr val="tx1"/>
                </a:solidFill>
                <a:latin typeface="Century Schoolbook" pitchFamily="18" charset="0"/>
              </a:rPr>
              <a:t>Concept Hierarchy Model</a:t>
            </a:r>
            <a:endParaRPr lang="en-US" sz="2800" dirty="0" smtClean="0">
              <a:solidFill>
                <a:schemeClr val="tx1"/>
              </a:solidFill>
              <a:latin typeface="Century Schoolbook" pitchFamily="18" charset="0"/>
            </a:endParaRPr>
          </a:p>
          <a:p>
            <a:pPr lvl="1">
              <a:buClr>
                <a:srgbClr val="002060"/>
              </a:buClr>
            </a:pPr>
            <a:r>
              <a:rPr lang="en-US" sz="2400" dirty="0" smtClean="0">
                <a:latin typeface="Century Schoolbook" pitchFamily="18" charset="0"/>
              </a:rPr>
              <a:t>  </a:t>
            </a:r>
            <a:r>
              <a:rPr lang="en-US" sz="2400" dirty="0" smtClean="0">
                <a:solidFill>
                  <a:schemeClr val="bg1">
                    <a:lumMod val="65000"/>
                  </a:schemeClr>
                </a:solidFill>
                <a:latin typeface="Century Schoolbook" pitchFamily="18" charset="0"/>
              </a:rPr>
              <a:t>Building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marL="617220" lvl="1" indent="-342900">
              <a:buClr>
                <a:srgbClr val="002060"/>
              </a:buClr>
              <a:buFont typeface="Arial" pitchFamily="34" charset="0"/>
              <a:buChar char="•"/>
            </a:pPr>
            <a:r>
              <a:rPr lang="en-US" sz="2400" dirty="0" smtClean="0">
                <a:latin typeface="Century Schoolbook" pitchFamily="18" charset="0"/>
              </a:rPr>
              <a:t>Query Recommender</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Adaptive </a:t>
            </a:r>
            <a:r>
              <a:rPr lang="en-US" sz="2400" dirty="0" err="1" smtClean="0">
                <a:solidFill>
                  <a:schemeClr val="bg1">
                    <a:lumMod val="65000"/>
                  </a:schemeClr>
                </a:solidFill>
                <a:latin typeface="Century Schoolbook" pitchFamily="18" charset="0"/>
              </a:rPr>
              <a:t>SHReC</a:t>
            </a:r>
            <a:r>
              <a:rPr lang="en-US" sz="2400" dirty="0" smtClean="0">
                <a:solidFill>
                  <a:schemeClr val="bg1">
                    <a:lumMod val="65000"/>
                  </a:schemeClr>
                </a:solidFill>
                <a:latin typeface="Century Schoolbook" pitchFamily="18" charset="0"/>
              </a:rPr>
              <a:t> Model</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Experiment</a:t>
            </a:r>
          </a:p>
          <a:p>
            <a:pPr>
              <a:buClr>
                <a:srgbClr val="002060"/>
              </a:buClr>
              <a:buFont typeface="Wingdings" pitchFamily="2" charset="2"/>
              <a:buChar char="Ø"/>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8467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6">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1617</TotalTime>
  <Words>1546</Words>
  <Application>Microsoft Office PowerPoint</Application>
  <PresentationFormat>如螢幕大小 (4:3)</PresentationFormat>
  <Paragraphs>404</Paragraphs>
  <Slides>26</Slides>
  <Notes>6</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清晰度</vt:lpstr>
      <vt:lpstr>PowerPoint 簡報</vt:lpstr>
      <vt:lpstr>     Outline</vt:lpstr>
      <vt:lpstr>PowerPoint 簡報</vt:lpstr>
      <vt:lpstr>PowerPoint 簡報</vt:lpstr>
      <vt:lpstr>PowerPoint 簡報</vt:lpstr>
      <vt:lpstr>     Outline</vt:lpstr>
      <vt:lpstr>PowerPoint 簡報</vt:lpstr>
      <vt:lpstr>PowerPoint 簡報</vt:lpstr>
      <vt:lpstr>     Outline</vt:lpstr>
      <vt:lpstr>PowerPoint 簡報</vt:lpstr>
      <vt:lpstr>     Outline</vt:lpstr>
      <vt:lpstr>PowerPoint 簡報</vt:lpstr>
      <vt:lpstr>PowerPoint 簡報</vt:lpstr>
      <vt:lpstr>PowerPoint 簡報</vt:lpstr>
      <vt:lpstr>PowerPoint 簡報</vt:lpstr>
      <vt:lpstr>     Outline</vt:lpstr>
      <vt:lpstr>PowerPoint 簡報</vt:lpstr>
      <vt:lpstr>PowerPoint 簡報</vt:lpstr>
      <vt:lpstr>PowerPoint 簡報</vt:lpstr>
      <vt:lpstr>PowerPoint 簡報</vt:lpstr>
      <vt:lpstr>PowerPoint 簡報</vt:lpstr>
      <vt:lpstr>PowerPoint 簡報</vt:lpstr>
      <vt:lpstr>PowerPoint 簡報</vt:lpstr>
      <vt:lpstr>     Outline</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Jiun-Jia</dc:creator>
  <cp:lastModifiedBy>Jiun-Jia</cp:lastModifiedBy>
  <cp:revision>297</cp:revision>
  <dcterms:created xsi:type="dcterms:W3CDTF">2012-12-04T04:30:21Z</dcterms:created>
  <dcterms:modified xsi:type="dcterms:W3CDTF">2012-12-13T04:10:55Z</dcterms:modified>
</cp:coreProperties>
</file>